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26"/>
  </p:notesMasterIdLst>
  <p:sldIdLst>
    <p:sldId id="256" r:id="rId2"/>
    <p:sldId id="281" r:id="rId3"/>
    <p:sldId id="272" r:id="rId4"/>
    <p:sldId id="283" r:id="rId5"/>
    <p:sldId id="271" r:id="rId6"/>
    <p:sldId id="266" r:id="rId7"/>
    <p:sldId id="301" r:id="rId8"/>
    <p:sldId id="302" r:id="rId9"/>
    <p:sldId id="303" r:id="rId10"/>
    <p:sldId id="305" r:id="rId11"/>
    <p:sldId id="306" r:id="rId12"/>
    <p:sldId id="307" r:id="rId13"/>
    <p:sldId id="308" r:id="rId14"/>
    <p:sldId id="309" r:id="rId15"/>
    <p:sldId id="310" r:id="rId16"/>
    <p:sldId id="289" r:id="rId17"/>
    <p:sldId id="298" r:id="rId18"/>
    <p:sldId id="297" r:id="rId19"/>
    <p:sldId id="291" r:id="rId20"/>
    <p:sldId id="296" r:id="rId21"/>
    <p:sldId id="287" r:id="rId22"/>
    <p:sldId id="286" r:id="rId23"/>
    <p:sldId id="294" r:id="rId24"/>
    <p:sldId id="30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4660"/>
  </p:normalViewPr>
  <p:slideViewPr>
    <p:cSldViewPr snapToGrid="0">
      <p:cViewPr>
        <p:scale>
          <a:sx n="111" d="100"/>
          <a:sy n="111" d="100"/>
        </p:scale>
        <p:origin x="1596" y="120"/>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6CEA4-D80F-41BA-9543-4C017553467E}" type="datetimeFigureOut">
              <a:rPr lang="en-US" smtClean="0"/>
              <a:t>11/12/2024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85C0BF-9F53-4601-BD09-5E9B78B6C743}" type="slidenum">
              <a:rPr lang="en-US" smtClean="0"/>
              <a:t>‹#›</a:t>
            </a:fld>
            <a:endParaRPr lang="en-US"/>
          </a:p>
        </p:txBody>
      </p:sp>
    </p:spTree>
    <p:extLst>
      <p:ext uri="{BB962C8B-B14F-4D97-AF65-F5344CB8AC3E}">
        <p14:creationId xmlns:p14="http://schemas.microsoft.com/office/powerpoint/2010/main" val="1327077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2B374C-1A80-4055-88D9-A39494F1B792}" type="slidenum">
              <a:rPr lang="en-US" smtClean="0"/>
              <a:t>2</a:t>
            </a:fld>
            <a:endParaRPr lang="en-US"/>
          </a:p>
        </p:txBody>
      </p:sp>
    </p:spTree>
    <p:extLst>
      <p:ext uri="{BB962C8B-B14F-4D97-AF65-F5344CB8AC3E}">
        <p14:creationId xmlns:p14="http://schemas.microsoft.com/office/powerpoint/2010/main" val="772227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Everything starts with Faculty.  We are working very hard to change the culture in the Tech Transfer team to ensure they are a service first organization.</a:t>
            </a:r>
          </a:p>
        </p:txBody>
      </p:sp>
      <p:sp>
        <p:nvSpPr>
          <p:cNvPr id="4" name="Slide Number Placeholder 3"/>
          <p:cNvSpPr>
            <a:spLocks noGrp="1"/>
          </p:cNvSpPr>
          <p:nvPr>
            <p:ph type="sldNum" sz="quarter" idx="10"/>
          </p:nvPr>
        </p:nvSpPr>
        <p:spPr/>
        <p:txBody>
          <a:bodyPr/>
          <a:lstStyle/>
          <a:p>
            <a:fld id="{A32B374C-1A80-4055-88D9-A39494F1B792}" type="slidenum">
              <a:rPr lang="en-US" smtClean="0"/>
              <a:t>16</a:t>
            </a:fld>
            <a:endParaRPr lang="en-US"/>
          </a:p>
        </p:txBody>
      </p:sp>
    </p:spTree>
    <p:extLst>
      <p:ext uri="{BB962C8B-B14F-4D97-AF65-F5344CB8AC3E}">
        <p14:creationId xmlns:p14="http://schemas.microsoft.com/office/powerpoint/2010/main" val="24844215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C30EA4B6-6000-46B2-8F94-C29216B843DB}" type="datetimeFigureOut">
              <a:rPr lang="en-US" smtClean="0"/>
              <a:t>11/12/2024</a:t>
            </a:fld>
            <a:endParaRPr lang="en-US"/>
          </a:p>
        </p:txBody>
      </p:sp>
      <p:sp>
        <p:nvSpPr>
          <p:cNvPr id="5" name="Footer Placeholder 4"/>
          <p:cNvSpPr>
            <a:spLocks noGrp="1"/>
          </p:cNvSpPr>
          <p:nvPr>
            <p:ph type="ftr" sz="quarter" idx="11"/>
          </p:nvPr>
        </p:nvSpPr>
        <p:spPr>
          <a:xfrm>
            <a:off x="914400" y="4323846"/>
            <a:ext cx="4880610" cy="365125"/>
          </a:xfrm>
        </p:spPr>
        <p:txBody>
          <a:bodyPr/>
          <a:lstStyle/>
          <a:p>
            <a:endParaRPr lang="en-US"/>
          </a:p>
        </p:txBody>
      </p:sp>
      <p:sp>
        <p:nvSpPr>
          <p:cNvPr id="6" name="Slide Number Placeholder 5"/>
          <p:cNvSpPr>
            <a:spLocks noGrp="1"/>
          </p:cNvSpPr>
          <p:nvPr>
            <p:ph type="sldNum" sz="quarter" idx="12"/>
          </p:nvPr>
        </p:nvSpPr>
        <p:spPr>
          <a:xfrm>
            <a:off x="6057900" y="1430867"/>
            <a:ext cx="2171700" cy="365125"/>
          </a:xfrm>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3640495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0EA4B6-6000-46B2-8F94-C29216B843DB}" type="datetimeFigureOut">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3165608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C30EA4B6-6000-46B2-8F94-C29216B843DB}" type="datetimeFigureOut">
              <a:rPr lang="en-US" smtClean="0"/>
              <a:t>11/12/2024</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3" cy="365125"/>
          </a:xfrm>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220701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0EA4B6-6000-46B2-8F94-C29216B843DB}" type="datetimeFigureOut">
              <a:rPr lang="en-US" smtClean="0"/>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322583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0EA4B6-6000-46B2-8F94-C29216B843DB}" type="datetimeFigureOut">
              <a:rPr lang="en-US" smtClean="0"/>
              <a:t>11/12/2024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1756814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0EA4B6-6000-46B2-8F94-C29216B843DB}" type="datetimeFigureOut">
              <a:rPr lang="en-US" smtClean="0"/>
              <a:t>11/12/2024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2750170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0EA4B6-6000-46B2-8F94-C29216B843DB}" type="datetimeFigureOut">
              <a:rPr lang="en-US" smtClean="0"/>
              <a:t>11/12/2024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2014847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0EA4B6-6000-46B2-8F94-C29216B843DB}" type="datetimeFigureOut">
              <a:rPr lang="en-US" smtClean="0"/>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488032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0EA4B6-6000-46B2-8F94-C29216B843DB}" type="datetimeFigureOut">
              <a:rPr lang="en-US" smtClean="0"/>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112466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0EA4B6-6000-46B2-8F94-C29216B843DB}" type="datetimeFigureOut">
              <a:rPr lang="en-US" smtClean="0"/>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40781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C30EA4B6-6000-46B2-8F94-C29216B843DB}" type="datetimeFigureOut">
              <a:rPr lang="en-US" smtClean="0"/>
              <a:t>11/12/2024</a:t>
            </a:fld>
            <a:endParaRPr lang="en-US"/>
          </a:p>
        </p:txBody>
      </p:sp>
      <p:sp>
        <p:nvSpPr>
          <p:cNvPr id="6" name="Footer Placeholder 5"/>
          <p:cNvSpPr>
            <a:spLocks noGrp="1"/>
          </p:cNvSpPr>
          <p:nvPr>
            <p:ph type="ftr" sz="quarter" idx="11"/>
          </p:nvPr>
        </p:nvSpPr>
        <p:spPr>
          <a:xfrm>
            <a:off x="594360" y="381001"/>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1172768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C30EA4B6-6000-46B2-8F94-C29216B843DB}" type="datetimeFigureOut">
              <a:rPr lang="en-US" smtClean="0"/>
              <a:t>11/12/2024</a:t>
            </a:fld>
            <a:endParaRPr lang="en-US"/>
          </a:p>
        </p:txBody>
      </p:sp>
      <p:sp>
        <p:nvSpPr>
          <p:cNvPr id="6" name="Footer Placeholder 5"/>
          <p:cNvSpPr>
            <a:spLocks noGrp="1"/>
          </p:cNvSpPr>
          <p:nvPr>
            <p:ph type="ftr" sz="quarter" idx="11"/>
          </p:nvPr>
        </p:nvSpPr>
        <p:spPr>
          <a:xfrm>
            <a:off x="594360" y="379438"/>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56F0CAD0-EF66-4D95-9C4C-4C9CA943D1B3}" type="slidenum">
              <a:rPr lang="en-US" smtClean="0"/>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40535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C30EA4B6-6000-46B2-8F94-C29216B843DB}" type="datetimeFigureOut">
              <a:rPr lang="en-US" smtClean="0"/>
              <a:t>11/12/2024</a:t>
            </a:fld>
            <a:endParaRPr lang="en-US"/>
          </a:p>
        </p:txBody>
      </p:sp>
      <p:sp>
        <p:nvSpPr>
          <p:cNvPr id="6" name="Footer Placeholder 5"/>
          <p:cNvSpPr>
            <a:spLocks noGrp="1"/>
          </p:cNvSpPr>
          <p:nvPr>
            <p:ph type="ftr" sz="quarter" idx="11"/>
          </p:nvPr>
        </p:nvSpPr>
        <p:spPr>
          <a:xfrm>
            <a:off x="594360" y="378884"/>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3563331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30EA4B6-6000-46B2-8F94-C29216B843DB}" type="datetimeFigureOut">
              <a:rPr lang="en-US" smtClean="0"/>
              <a:t>11/12/2024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204176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30EA4B6-6000-46B2-8F94-C29216B843DB}" type="datetimeFigureOut">
              <a:rPr lang="en-US" smtClean="0"/>
              <a:t>11/12/2024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1233156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0EA4B6-6000-46B2-8F94-C29216B843DB}" type="datetimeFigureOut">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1929279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C30EA4B6-6000-46B2-8F94-C29216B843DB}" type="datetimeFigureOut">
              <a:rPr lang="en-US" smtClean="0"/>
              <a:t>11/12/2024</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4" cy="365125"/>
          </a:xfrm>
        </p:spPr>
        <p:txBody>
          <a:bodyPr/>
          <a:lstStyle/>
          <a:p>
            <a:fld id="{56F0CAD0-EF66-4D95-9C4C-4C9CA943D1B3}" type="slidenum">
              <a:rPr lang="en-US" smtClean="0"/>
              <a:t>‹#›</a:t>
            </a:fld>
            <a:endParaRPr lang="en-US"/>
          </a:p>
        </p:txBody>
      </p:sp>
    </p:spTree>
    <p:extLst>
      <p:ext uri="{BB962C8B-B14F-4D97-AF65-F5344CB8AC3E}">
        <p14:creationId xmlns:p14="http://schemas.microsoft.com/office/powerpoint/2010/main" val="3128068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30EA4B6-6000-46B2-8F94-C29216B843DB}" type="datetimeFigureOut">
              <a:rPr lang="en-US" smtClean="0"/>
              <a:t>11/12/2024</a:t>
            </a:fld>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6F0CAD0-EF66-4D95-9C4C-4C9CA943D1B3}" type="slidenum">
              <a:rPr lang="en-US" smtClean="0"/>
              <a:t>‹#›</a:t>
            </a:fld>
            <a:endParaRPr lang="en-US"/>
          </a:p>
        </p:txBody>
      </p:sp>
    </p:spTree>
    <p:extLst>
      <p:ext uri="{BB962C8B-B14F-4D97-AF65-F5344CB8AC3E}">
        <p14:creationId xmlns:p14="http://schemas.microsoft.com/office/powerpoint/2010/main" val="3353870510"/>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9.png"/><Relationship Id="rId7"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mchen51@central.uh.edu" TargetMode="External"/><Relationship Id="rId2" Type="http://schemas.openxmlformats.org/officeDocument/2006/relationships/hyperlink" Target="mailto:tchatte@central.uh.edu" TargetMode="External"/><Relationship Id="rId1" Type="http://schemas.openxmlformats.org/officeDocument/2006/relationships/slideLayout" Target="../slideLayouts/slideLayout3.xml"/><Relationship Id="rId5" Type="http://schemas.openxmlformats.org/officeDocument/2006/relationships/image" Target="../media/image3.jpg"/><Relationship Id="rId4" Type="http://schemas.openxmlformats.org/officeDocument/2006/relationships/hyperlink" Target="mailto:nkhawkin@central.uh.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1958196"/>
            <a:ext cx="9135761" cy="2785378"/>
          </a:xfrm>
          <a:prstGeom prst="rect">
            <a:avLst/>
          </a:prstGeom>
          <a:noFill/>
        </p:spPr>
        <p:txBody>
          <a:bodyPr wrap="square" rtlCol="0">
            <a:spAutoFit/>
          </a:bodyPr>
          <a:lstStyle/>
          <a:p>
            <a:pPr algn="ctr"/>
            <a:r>
              <a:rPr lang="en-US" sz="3500" dirty="0">
                <a:latin typeface="Trebuchet MS" charset="0"/>
                <a:ea typeface="Trebuchet MS" charset="0"/>
                <a:cs typeface="Trebuchet MS" charset="0"/>
              </a:rPr>
              <a:t>Office of Technology </a:t>
            </a:r>
            <a:r>
              <a:rPr lang="en-US" sz="3500" dirty="0" err="1">
                <a:latin typeface="Trebuchet MS" charset="0"/>
                <a:ea typeface="Trebuchet MS" charset="0"/>
                <a:cs typeface="Trebuchet MS" charset="0"/>
              </a:rPr>
              <a:t>Tansfer</a:t>
            </a:r>
            <a:r>
              <a:rPr lang="en-US" sz="3500" dirty="0">
                <a:latin typeface="Trebuchet MS" charset="0"/>
                <a:ea typeface="Trebuchet MS" charset="0"/>
                <a:cs typeface="Trebuchet MS" charset="0"/>
              </a:rPr>
              <a:t> and Innovation </a:t>
            </a:r>
          </a:p>
          <a:p>
            <a:pPr algn="ctr"/>
            <a:r>
              <a:rPr lang="en-US" sz="3600" dirty="0">
                <a:latin typeface="Trebuchet MS" charset="0"/>
                <a:ea typeface="Trebuchet MS" charset="0"/>
                <a:cs typeface="Trebuchet MS" charset="0"/>
              </a:rPr>
              <a:t>IP BASICS</a:t>
            </a:r>
          </a:p>
          <a:p>
            <a:pPr algn="ctr"/>
            <a:endParaRPr lang="en-US" sz="1400" dirty="0">
              <a:latin typeface="Trebuchet MS" charset="0"/>
              <a:ea typeface="Trebuchet MS" charset="0"/>
              <a:cs typeface="Trebuchet MS" charset="0"/>
            </a:endParaRPr>
          </a:p>
          <a:p>
            <a:pPr algn="ctr"/>
            <a:endParaRPr lang="en-US" sz="1400" dirty="0">
              <a:latin typeface="Trebuchet MS" charset="0"/>
              <a:ea typeface="Trebuchet MS" charset="0"/>
              <a:cs typeface="Trebuchet MS" charset="0"/>
            </a:endParaRPr>
          </a:p>
          <a:p>
            <a:pPr algn="ctr"/>
            <a:r>
              <a:rPr lang="en-US" sz="2000" b="1" dirty="0">
                <a:latin typeface="Trebuchet MS" charset="0"/>
                <a:ea typeface="Trebuchet MS" charset="0"/>
                <a:cs typeface="Trebuchet MS" charset="0"/>
              </a:rPr>
              <a:t>Chanelle Mack</a:t>
            </a:r>
          </a:p>
          <a:p>
            <a:pPr algn="ctr"/>
            <a:r>
              <a:rPr lang="en-US" sz="1400" dirty="0">
                <a:latin typeface="Trebuchet MS" charset="0"/>
                <a:ea typeface="Trebuchet MS" charset="0"/>
                <a:cs typeface="Trebuchet MS" charset="0"/>
              </a:rPr>
              <a:t>Director, Licensing</a:t>
            </a:r>
          </a:p>
          <a:p>
            <a:pPr algn="ctr"/>
            <a:endParaRPr lang="en-US" sz="1400" dirty="0">
              <a:latin typeface="Trebuchet MS" charset="0"/>
              <a:ea typeface="Trebuchet MS" charset="0"/>
              <a:cs typeface="Trebuchet MS" charset="0"/>
            </a:endParaRPr>
          </a:p>
          <a:p>
            <a:pPr algn="ctr"/>
            <a:endParaRPr lang="en-US" sz="1400" dirty="0">
              <a:latin typeface="Trebuchet MS" charset="0"/>
              <a:ea typeface="Trebuchet MS" charset="0"/>
              <a:cs typeface="Trebuchet MS" charset="0"/>
            </a:endParaRPr>
          </a:p>
          <a:p>
            <a:pPr algn="ctr"/>
            <a:r>
              <a:rPr lang="en-US" sz="1400" dirty="0">
                <a:latin typeface="Trebuchet MS" charset="0"/>
                <a:ea typeface="Trebuchet MS" charset="0"/>
                <a:cs typeface="Trebuchet MS" charset="0"/>
              </a:rPr>
              <a:t> </a:t>
            </a:r>
            <a:endParaRPr lang="en-US" sz="1600" dirty="0">
              <a:latin typeface="Trebuchet MS" charset="0"/>
              <a:ea typeface="Trebuchet MS" charset="0"/>
              <a:cs typeface="Trebuchet MS" charset="0"/>
            </a:endParaRPr>
          </a:p>
        </p:txBody>
      </p:sp>
      <p:pic>
        <p:nvPicPr>
          <p:cNvPr id="13" name="Picture 12" descr="A close-up of a logo&#10;&#10;Description automatically generated">
            <a:extLst>
              <a:ext uri="{FF2B5EF4-FFF2-40B4-BE49-F238E27FC236}">
                <a16:creationId xmlns:a16="http://schemas.microsoft.com/office/drawing/2014/main" id="{58DBCB11-A6AF-91D9-F233-8BBF16CDB2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5508" y="0"/>
            <a:ext cx="6030253" cy="1561381"/>
          </a:xfrm>
          <a:prstGeom prst="rect">
            <a:avLst/>
          </a:prstGeom>
        </p:spPr>
      </p:pic>
    </p:spTree>
    <p:extLst>
      <p:ext uri="{BB962C8B-B14F-4D97-AF65-F5344CB8AC3E}">
        <p14:creationId xmlns:p14="http://schemas.microsoft.com/office/powerpoint/2010/main" val="2019121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761" y="38100"/>
            <a:ext cx="8364491" cy="5816600"/>
          </a:xfrm>
          <a:prstGeom prst="rect">
            <a:avLst/>
          </a:prstGeom>
        </p:spPr>
      </p:pic>
    </p:spTree>
    <p:extLst>
      <p:ext uri="{BB962C8B-B14F-4D97-AF65-F5344CB8AC3E}">
        <p14:creationId xmlns:p14="http://schemas.microsoft.com/office/powerpoint/2010/main" val="88809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672" y="1420447"/>
            <a:ext cx="7886700" cy="1325563"/>
          </a:xfrm>
        </p:spPr>
        <p:txBody>
          <a:bodyPr>
            <a:normAutofit/>
          </a:bodyPr>
          <a:lstStyle/>
          <a:p>
            <a:pPr algn="ctr"/>
            <a:r>
              <a:rPr lang="en-US" sz="2400" b="1" u="sng" dirty="0">
                <a:latin typeface="Trebuchet MS" charset="0"/>
                <a:ea typeface="Trebuchet MS" charset="0"/>
                <a:cs typeface="Trebuchet MS" charset="0"/>
              </a:rPr>
              <a:t>OTTI- Purpose and Activity sets</a:t>
            </a:r>
          </a:p>
        </p:txBody>
      </p:sp>
      <p:grpSp>
        <p:nvGrpSpPr>
          <p:cNvPr id="8" name="Group 7"/>
          <p:cNvGrpSpPr/>
          <p:nvPr/>
        </p:nvGrpSpPr>
        <p:grpSpPr>
          <a:xfrm>
            <a:off x="482001" y="4145993"/>
            <a:ext cx="7853954" cy="1766444"/>
            <a:chOff x="265438" y="2103627"/>
            <a:chExt cx="8605466" cy="3714101"/>
          </a:xfrm>
        </p:grpSpPr>
        <p:sp>
          <p:nvSpPr>
            <p:cNvPr id="9" name="Rectangle 8">
              <a:extLst>
                <a:ext uri="{FF2B5EF4-FFF2-40B4-BE49-F238E27FC236}">
                  <a16:creationId xmlns:a16="http://schemas.microsoft.com/office/drawing/2014/main" id="{43F813E4-15EC-4684-B2EA-071A94BB9E6C}"/>
                </a:ext>
              </a:extLst>
            </p:cNvPr>
            <p:cNvSpPr/>
            <p:nvPr/>
          </p:nvSpPr>
          <p:spPr>
            <a:xfrm>
              <a:off x="265438" y="2103628"/>
              <a:ext cx="3014694" cy="3658157"/>
            </a:xfrm>
            <a:prstGeom prst="rect">
              <a:avLst/>
            </a:prstGeom>
            <a:solidFill>
              <a:schemeClr val="accent1">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0" name="TextBox 9">
              <a:extLst>
                <a:ext uri="{FF2B5EF4-FFF2-40B4-BE49-F238E27FC236}">
                  <a16:creationId xmlns:a16="http://schemas.microsoft.com/office/drawing/2014/main" id="{97F13A42-8859-4498-963B-E3DA40B5F9B9}"/>
                </a:ext>
              </a:extLst>
            </p:cNvPr>
            <p:cNvSpPr txBox="1"/>
            <p:nvPr/>
          </p:nvSpPr>
          <p:spPr>
            <a:xfrm>
              <a:off x="378316" y="2315454"/>
              <a:ext cx="2073450" cy="970691"/>
            </a:xfrm>
            <a:prstGeom prst="rect">
              <a:avLst/>
            </a:prstGeom>
            <a:noFill/>
          </p:spPr>
          <p:txBody>
            <a:bodyPr wrap="square" rtlCol="0">
              <a:spAutoFit/>
            </a:bodyPr>
            <a:lstStyle/>
            <a:p>
              <a:pPr algn="ctr"/>
              <a:r>
                <a:rPr lang="en-US" sz="1200" dirty="0">
                  <a:latin typeface="Trebuchet MS" charset="0"/>
                  <a:ea typeface="Trebuchet MS" charset="0"/>
                  <a:cs typeface="Trebuchet MS" charset="0"/>
                </a:rPr>
                <a:t>Patenting </a:t>
              </a:r>
            </a:p>
            <a:p>
              <a:pPr algn="ctr"/>
              <a:r>
                <a:rPr lang="en-US" sz="1200" dirty="0">
                  <a:latin typeface="Trebuchet MS" charset="0"/>
                  <a:ea typeface="Trebuchet MS" charset="0"/>
                  <a:cs typeface="Trebuchet MS" charset="0"/>
                </a:rPr>
                <a:t>Activity Set</a:t>
              </a:r>
            </a:p>
          </p:txBody>
        </p:sp>
        <p:sp>
          <p:nvSpPr>
            <p:cNvPr id="11" name="Rectangle 10">
              <a:extLst>
                <a:ext uri="{FF2B5EF4-FFF2-40B4-BE49-F238E27FC236}">
                  <a16:creationId xmlns:a16="http://schemas.microsoft.com/office/drawing/2014/main" id="{81D2BFE7-3C0D-441A-ABA9-55DECD2C5C2A}"/>
                </a:ext>
              </a:extLst>
            </p:cNvPr>
            <p:cNvSpPr/>
            <p:nvPr/>
          </p:nvSpPr>
          <p:spPr>
            <a:xfrm>
              <a:off x="2817711" y="2112910"/>
              <a:ext cx="3432420" cy="3658157"/>
            </a:xfrm>
            <a:prstGeom prst="rect">
              <a:avLst/>
            </a:prstGeom>
            <a:solidFill>
              <a:schemeClr val="accent4">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2" name="TextBox 11">
              <a:extLst>
                <a:ext uri="{FF2B5EF4-FFF2-40B4-BE49-F238E27FC236}">
                  <a16:creationId xmlns:a16="http://schemas.microsoft.com/office/drawing/2014/main" id="{5DD42344-F697-4B93-A0B9-2A4379AF2A28}"/>
                </a:ext>
              </a:extLst>
            </p:cNvPr>
            <p:cNvSpPr txBox="1"/>
            <p:nvPr/>
          </p:nvSpPr>
          <p:spPr>
            <a:xfrm>
              <a:off x="3394907" y="2456748"/>
              <a:ext cx="2254108" cy="970690"/>
            </a:xfrm>
            <a:prstGeom prst="rect">
              <a:avLst/>
            </a:prstGeom>
            <a:noFill/>
          </p:spPr>
          <p:txBody>
            <a:bodyPr wrap="square" rtlCol="0">
              <a:spAutoFit/>
            </a:bodyPr>
            <a:lstStyle/>
            <a:p>
              <a:pPr algn="ctr"/>
              <a:r>
                <a:rPr lang="en-US" sz="1200" dirty="0">
                  <a:latin typeface="Trebuchet MS" charset="0"/>
                  <a:ea typeface="Trebuchet MS" charset="0"/>
                  <a:cs typeface="Trebuchet MS" charset="0"/>
                </a:rPr>
                <a:t>Licensing</a:t>
              </a:r>
            </a:p>
            <a:p>
              <a:pPr algn="ctr"/>
              <a:r>
                <a:rPr lang="en-US" sz="1200" dirty="0">
                  <a:latin typeface="Trebuchet MS" charset="0"/>
                  <a:ea typeface="Trebuchet MS" charset="0"/>
                  <a:cs typeface="Trebuchet MS" charset="0"/>
                </a:rPr>
                <a:t>Activity Set</a:t>
              </a:r>
            </a:p>
          </p:txBody>
        </p:sp>
        <p:sp>
          <p:nvSpPr>
            <p:cNvPr id="13" name="Rectangle 12">
              <a:extLst>
                <a:ext uri="{FF2B5EF4-FFF2-40B4-BE49-F238E27FC236}">
                  <a16:creationId xmlns:a16="http://schemas.microsoft.com/office/drawing/2014/main" id="{60D1DAB6-C5A7-4896-98BD-FCB58D4F9175}"/>
                </a:ext>
              </a:extLst>
            </p:cNvPr>
            <p:cNvSpPr/>
            <p:nvPr/>
          </p:nvSpPr>
          <p:spPr>
            <a:xfrm>
              <a:off x="5824742" y="2103627"/>
              <a:ext cx="3046162" cy="3658157"/>
            </a:xfrm>
            <a:prstGeom prst="rect">
              <a:avLst/>
            </a:prstGeom>
            <a:solidFill>
              <a:schemeClr val="accent6">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4" name="TextBox 13">
              <a:extLst>
                <a:ext uri="{FF2B5EF4-FFF2-40B4-BE49-F238E27FC236}">
                  <a16:creationId xmlns:a16="http://schemas.microsoft.com/office/drawing/2014/main" id="{942070C5-3597-4070-AE3E-32164400E104}"/>
                </a:ext>
              </a:extLst>
            </p:cNvPr>
            <p:cNvSpPr txBox="1"/>
            <p:nvPr/>
          </p:nvSpPr>
          <p:spPr>
            <a:xfrm>
              <a:off x="6346545" y="2150723"/>
              <a:ext cx="2455859" cy="970691"/>
            </a:xfrm>
            <a:prstGeom prst="rect">
              <a:avLst/>
            </a:prstGeom>
            <a:noFill/>
          </p:spPr>
          <p:txBody>
            <a:bodyPr wrap="square" rtlCol="0">
              <a:spAutoFit/>
            </a:bodyPr>
            <a:lstStyle/>
            <a:p>
              <a:pPr algn="ctr"/>
              <a:r>
                <a:rPr lang="en-US" sz="1200" dirty="0">
                  <a:latin typeface="Trebuchet MS" charset="0"/>
                  <a:ea typeface="Trebuchet MS" charset="0"/>
                  <a:cs typeface="Trebuchet MS" charset="0"/>
                </a:rPr>
                <a:t>Technology Bridge</a:t>
              </a:r>
            </a:p>
            <a:p>
              <a:pPr algn="ctr"/>
              <a:r>
                <a:rPr lang="en-US" sz="1200" dirty="0">
                  <a:latin typeface="Trebuchet MS" charset="0"/>
                  <a:ea typeface="Trebuchet MS" charset="0"/>
                  <a:cs typeface="Trebuchet MS" charset="0"/>
                </a:rPr>
                <a:t>Activity Set</a:t>
              </a:r>
            </a:p>
          </p:txBody>
        </p:sp>
        <p:sp>
          <p:nvSpPr>
            <p:cNvPr id="15" name="Rectangle 14"/>
            <p:cNvSpPr/>
            <p:nvPr/>
          </p:nvSpPr>
          <p:spPr>
            <a:xfrm>
              <a:off x="501602" y="3140240"/>
              <a:ext cx="1826874" cy="2677488"/>
            </a:xfrm>
            <a:prstGeom prst="rect">
              <a:avLst/>
            </a:prstGeom>
          </p:spPr>
          <p:txBody>
            <a:bodyPr wrap="square">
              <a:spAutoFit/>
            </a:bodyPr>
            <a:lstStyle/>
            <a:p>
              <a:pPr algn="ctr">
                <a:lnSpc>
                  <a:spcPct val="150000"/>
                </a:lnSpc>
              </a:pPr>
              <a:r>
                <a:rPr lang="en-US" sz="1050" dirty="0"/>
                <a:t>Facilitate the generation of IP and provide effective stewardship of the UH IP portfolio.</a:t>
              </a:r>
            </a:p>
          </p:txBody>
        </p:sp>
        <p:sp>
          <p:nvSpPr>
            <p:cNvPr id="16" name="Rectangle 15"/>
            <p:cNvSpPr/>
            <p:nvPr/>
          </p:nvSpPr>
          <p:spPr>
            <a:xfrm>
              <a:off x="3584866" y="3286145"/>
              <a:ext cx="2026590" cy="2167874"/>
            </a:xfrm>
            <a:prstGeom prst="rect">
              <a:avLst/>
            </a:prstGeom>
          </p:spPr>
          <p:txBody>
            <a:bodyPr wrap="square">
              <a:spAutoFit/>
            </a:bodyPr>
            <a:lstStyle/>
            <a:p>
              <a:pPr algn="ctr">
                <a:lnSpc>
                  <a:spcPct val="150000"/>
                </a:lnSpc>
              </a:pPr>
              <a:r>
                <a:rPr lang="en-US" sz="1050" dirty="0"/>
                <a:t>Evaluate and market IP, execute licenses, and IP portions of research agreements.</a:t>
              </a:r>
            </a:p>
          </p:txBody>
        </p:sp>
        <p:sp>
          <p:nvSpPr>
            <p:cNvPr id="17" name="Rectangle 16"/>
            <p:cNvSpPr/>
            <p:nvPr/>
          </p:nvSpPr>
          <p:spPr>
            <a:xfrm>
              <a:off x="6541167" y="2980120"/>
              <a:ext cx="2066614" cy="2677488"/>
            </a:xfrm>
            <a:prstGeom prst="rect">
              <a:avLst/>
            </a:prstGeom>
          </p:spPr>
          <p:txBody>
            <a:bodyPr wrap="square">
              <a:spAutoFit/>
            </a:bodyPr>
            <a:lstStyle/>
            <a:p>
              <a:pPr algn="ctr">
                <a:lnSpc>
                  <a:spcPct val="150000"/>
                </a:lnSpc>
              </a:pPr>
              <a:r>
                <a:rPr lang="en-US" sz="1050" dirty="0"/>
                <a:t>Promote collaborations with industry partners and startups to scale up and commercialize technology.</a:t>
              </a:r>
            </a:p>
          </p:txBody>
        </p:sp>
      </p:grpSp>
      <p:sp>
        <p:nvSpPr>
          <p:cNvPr id="33" name="Rectangle 32"/>
          <p:cNvSpPr/>
          <p:nvPr/>
        </p:nvSpPr>
        <p:spPr>
          <a:xfrm>
            <a:off x="528041" y="2822147"/>
            <a:ext cx="7677525" cy="1153521"/>
          </a:xfrm>
          <a:prstGeom prst="rect">
            <a:avLst/>
          </a:prstGeom>
        </p:spPr>
        <p:txBody>
          <a:bodyPr wrap="square">
            <a:spAutoFit/>
          </a:bodyPr>
          <a:lstStyle/>
          <a:p>
            <a:pPr>
              <a:lnSpc>
                <a:spcPct val="150000"/>
              </a:lnSpc>
            </a:pPr>
            <a:r>
              <a:rPr lang="en-US" sz="1600" dirty="0"/>
              <a:t>The team purpose is to foster research and scholarship through the effective transfer and commercialization of University technology in the following activity sets.</a:t>
            </a:r>
          </a:p>
        </p:txBody>
      </p:sp>
    </p:spTree>
    <p:extLst>
      <p:ext uri="{BB962C8B-B14F-4D97-AF65-F5344CB8AC3E}">
        <p14:creationId xmlns:p14="http://schemas.microsoft.com/office/powerpoint/2010/main" val="69918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68275"/>
            <a:ext cx="7886700" cy="1325563"/>
          </a:xfrm>
        </p:spPr>
        <p:txBody>
          <a:bodyPr>
            <a:normAutofit/>
          </a:bodyPr>
          <a:lstStyle/>
          <a:p>
            <a:pPr algn="ctr"/>
            <a:r>
              <a:rPr lang="en-US" sz="2800" b="1" u="sng" dirty="0">
                <a:latin typeface="Trebuchet MS" charset="0"/>
                <a:ea typeface="Trebuchet MS" charset="0"/>
                <a:cs typeface="Trebuchet MS" charset="0"/>
              </a:rPr>
              <a:t>What is Intellectual Property (IP)</a:t>
            </a:r>
          </a:p>
        </p:txBody>
      </p:sp>
      <p:sp>
        <p:nvSpPr>
          <p:cNvPr id="3" name="Content Placeholder 2"/>
          <p:cNvSpPr>
            <a:spLocks noGrp="1"/>
          </p:cNvSpPr>
          <p:nvPr>
            <p:ph idx="1"/>
          </p:nvPr>
        </p:nvSpPr>
        <p:spPr>
          <a:xfrm>
            <a:off x="835384" y="3205852"/>
            <a:ext cx="7886700" cy="3342723"/>
          </a:xfrm>
        </p:spPr>
        <p:txBody>
          <a:bodyPr/>
          <a:lstStyle/>
          <a:p>
            <a:pPr marL="457200" indent="-457200"/>
            <a:r>
              <a:rPr lang="en-US" dirty="0">
                <a:latin typeface="Trebuchet MS" charset="0"/>
                <a:ea typeface="Trebuchet MS" charset="0"/>
                <a:cs typeface="Trebuchet MS" charset="0"/>
              </a:rPr>
              <a:t>Patents</a:t>
            </a:r>
          </a:p>
          <a:p>
            <a:pPr marL="457200" indent="-457200"/>
            <a:r>
              <a:rPr lang="en-US" dirty="0">
                <a:latin typeface="Trebuchet MS" charset="0"/>
                <a:ea typeface="Trebuchet MS" charset="0"/>
                <a:cs typeface="Trebuchet MS" charset="0"/>
              </a:rPr>
              <a:t>Know-how (Research tools including cell lines, antibodies, mouse models etc.)</a:t>
            </a:r>
          </a:p>
          <a:p>
            <a:pPr marL="457200" indent="-457200"/>
            <a:r>
              <a:rPr lang="en-US" dirty="0">
                <a:latin typeface="Trebuchet MS" charset="0"/>
                <a:ea typeface="Trebuchet MS" charset="0"/>
                <a:cs typeface="Trebuchet MS" charset="0"/>
              </a:rPr>
              <a:t>Copyrights</a:t>
            </a:r>
          </a:p>
          <a:p>
            <a:pPr marL="457200" indent="-457200"/>
            <a:r>
              <a:rPr lang="en-US" dirty="0">
                <a:latin typeface="Trebuchet MS" charset="0"/>
                <a:ea typeface="Trebuchet MS" charset="0"/>
                <a:cs typeface="Trebuchet MS" charset="0"/>
              </a:rPr>
              <a:t>Trademarks</a:t>
            </a:r>
          </a:p>
          <a:p>
            <a:pPr marL="0" indent="0">
              <a:buNone/>
            </a:pPr>
            <a:endParaRPr lang="en-US" dirty="0"/>
          </a:p>
        </p:txBody>
      </p:sp>
    </p:spTree>
    <p:extLst>
      <p:ext uri="{BB962C8B-B14F-4D97-AF65-F5344CB8AC3E}">
        <p14:creationId xmlns:p14="http://schemas.microsoft.com/office/powerpoint/2010/main" val="3353263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269" y="851886"/>
            <a:ext cx="7886700" cy="1325563"/>
          </a:xfrm>
        </p:spPr>
        <p:txBody>
          <a:bodyPr>
            <a:normAutofit/>
          </a:bodyPr>
          <a:lstStyle/>
          <a:p>
            <a:pPr algn="ctr"/>
            <a:r>
              <a:rPr lang="en-US" sz="2800" b="1" u="sng" dirty="0">
                <a:latin typeface="Trebuchet MS" charset="0"/>
                <a:ea typeface="Trebuchet MS" charset="0"/>
                <a:cs typeface="Trebuchet MS" charset="0"/>
              </a:rPr>
              <a:t>Why are patents important?</a:t>
            </a:r>
          </a:p>
        </p:txBody>
      </p:sp>
      <p:sp>
        <p:nvSpPr>
          <p:cNvPr id="3" name="Content Placeholder 2"/>
          <p:cNvSpPr>
            <a:spLocks noGrp="1"/>
          </p:cNvSpPr>
          <p:nvPr>
            <p:ph idx="1"/>
          </p:nvPr>
        </p:nvSpPr>
        <p:spPr>
          <a:xfrm>
            <a:off x="592619" y="2326675"/>
            <a:ext cx="7886700" cy="3835704"/>
          </a:xfrm>
        </p:spPr>
        <p:txBody>
          <a:bodyPr>
            <a:normAutofit/>
          </a:bodyPr>
          <a:lstStyle/>
          <a:p>
            <a:pPr marL="285750" indent="-285750"/>
            <a:r>
              <a:rPr lang="en-US" dirty="0"/>
              <a:t>Patents provide exclusive rights to exploit inventions for 20 years from the date of filing</a:t>
            </a:r>
          </a:p>
          <a:p>
            <a:pPr marL="0" indent="0">
              <a:buNone/>
            </a:pPr>
            <a:endParaRPr lang="en-US" dirty="0"/>
          </a:p>
          <a:p>
            <a:pPr marL="285750" indent="-285750"/>
            <a:r>
              <a:rPr lang="en-US" dirty="0"/>
              <a:t>Strong market position</a:t>
            </a:r>
          </a:p>
          <a:p>
            <a:pPr marL="0" indent="0">
              <a:buNone/>
            </a:pPr>
            <a:endParaRPr lang="en-US" dirty="0"/>
          </a:p>
          <a:p>
            <a:pPr marL="285750" indent="-285750"/>
            <a:r>
              <a:rPr lang="en-US" dirty="0"/>
              <a:t>Opportunity to license the invention </a:t>
            </a:r>
          </a:p>
          <a:p>
            <a:endParaRPr lang="en-US" dirty="0"/>
          </a:p>
          <a:p>
            <a:pPr marL="285750" indent="-285750"/>
            <a:r>
              <a:rPr lang="en-US" dirty="0"/>
              <a:t>Patents are the core of a large number of  SMEs</a:t>
            </a:r>
          </a:p>
          <a:p>
            <a:pPr marL="0" indent="0">
              <a:buNone/>
            </a:pPr>
            <a:endParaRPr lang="en-US" dirty="0"/>
          </a:p>
        </p:txBody>
      </p:sp>
      <p:sp>
        <p:nvSpPr>
          <p:cNvPr id="4" name="TextBox 3"/>
          <p:cNvSpPr txBox="1"/>
          <p:nvPr/>
        </p:nvSpPr>
        <p:spPr>
          <a:xfrm>
            <a:off x="7352255" y="6550223"/>
            <a:ext cx="2566249" cy="307777"/>
          </a:xfrm>
          <a:prstGeom prst="rect">
            <a:avLst/>
          </a:prstGeom>
          <a:noFill/>
        </p:spPr>
        <p:txBody>
          <a:bodyPr wrap="square" rtlCol="0">
            <a:spAutoFit/>
          </a:bodyPr>
          <a:lstStyle/>
          <a:p>
            <a:pPr algn="ctr"/>
            <a:r>
              <a:rPr lang="en-US" sz="1400" b="1" i="1" dirty="0"/>
              <a:t>Source: WIPO</a:t>
            </a:r>
          </a:p>
        </p:txBody>
      </p:sp>
    </p:spTree>
    <p:extLst>
      <p:ext uri="{BB962C8B-B14F-4D97-AF65-F5344CB8AC3E}">
        <p14:creationId xmlns:p14="http://schemas.microsoft.com/office/powerpoint/2010/main" val="2175212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646" y="582871"/>
            <a:ext cx="7886700" cy="1325563"/>
          </a:xfrm>
        </p:spPr>
        <p:txBody>
          <a:bodyPr>
            <a:normAutofit/>
          </a:bodyPr>
          <a:lstStyle/>
          <a:p>
            <a:r>
              <a:rPr lang="en-US" sz="3600" u="sng" dirty="0">
                <a:latin typeface="Trebuchet MS" panose="020B0603020202020204" pitchFamily="34" charset="0"/>
              </a:rPr>
              <a:t>Non-patentable inventions</a:t>
            </a:r>
          </a:p>
        </p:txBody>
      </p:sp>
      <p:sp>
        <p:nvSpPr>
          <p:cNvPr id="3" name="Content Placeholder 2"/>
          <p:cNvSpPr>
            <a:spLocks noGrp="1"/>
          </p:cNvSpPr>
          <p:nvPr>
            <p:ph idx="1"/>
          </p:nvPr>
        </p:nvSpPr>
        <p:spPr>
          <a:xfrm>
            <a:off x="611067" y="1985434"/>
            <a:ext cx="7886700" cy="4351338"/>
          </a:xfrm>
        </p:spPr>
        <p:txBody>
          <a:bodyPr/>
          <a:lstStyle/>
          <a:p>
            <a:r>
              <a:rPr lang="en-US" dirty="0"/>
              <a:t>Not everything is patentable</a:t>
            </a:r>
          </a:p>
          <a:p>
            <a:r>
              <a:rPr lang="en-US" dirty="0"/>
              <a:t>But, IP can be licensed without a patent</a:t>
            </a:r>
          </a:p>
          <a:p>
            <a:pPr marL="969963" indent="-230188">
              <a:buFont typeface="Wingdings" panose="05000000000000000000" pitchFamily="2" charset="2"/>
              <a:buChar char="ü"/>
            </a:pPr>
            <a:r>
              <a:rPr lang="en-US" dirty="0"/>
              <a:t> Cell lines</a:t>
            </a:r>
          </a:p>
          <a:p>
            <a:pPr marL="969963" indent="-230188">
              <a:buFont typeface="Wingdings" panose="05000000000000000000" pitchFamily="2" charset="2"/>
              <a:buChar char="ü"/>
            </a:pPr>
            <a:r>
              <a:rPr lang="en-US" dirty="0"/>
              <a:t> Antibodies</a:t>
            </a:r>
          </a:p>
          <a:p>
            <a:pPr marL="969963" indent="-230188">
              <a:buFont typeface="Wingdings" panose="05000000000000000000" pitchFamily="2" charset="2"/>
              <a:buChar char="ü"/>
            </a:pPr>
            <a:r>
              <a:rPr lang="en-US" dirty="0"/>
              <a:t> Mouse models</a:t>
            </a:r>
          </a:p>
          <a:p>
            <a:pPr marL="969963" indent="-230188">
              <a:buFont typeface="Wingdings" panose="05000000000000000000" pitchFamily="2" charset="2"/>
              <a:buChar char="ü"/>
            </a:pPr>
            <a:r>
              <a:rPr lang="en-US" dirty="0"/>
              <a:t> Plasmids</a:t>
            </a:r>
          </a:p>
          <a:p>
            <a:pPr marL="969963" indent="-230188">
              <a:buFont typeface="Wingdings" panose="05000000000000000000" pitchFamily="2" charset="2"/>
              <a:buChar char="ü"/>
            </a:pPr>
            <a:r>
              <a:rPr lang="en-US" dirty="0"/>
              <a:t> Software (copyrights)</a:t>
            </a:r>
          </a:p>
          <a:p>
            <a:pPr>
              <a:buFont typeface="Wingdings" panose="05000000000000000000" pitchFamily="2" charset="2"/>
              <a:buChar char="ü"/>
            </a:pPr>
            <a:endParaRPr lang="en-US" dirty="0"/>
          </a:p>
          <a:p>
            <a:endParaRPr lang="en-US" dirty="0"/>
          </a:p>
        </p:txBody>
      </p:sp>
      <p:pic>
        <p:nvPicPr>
          <p:cNvPr id="6" name="Picture 5" descr="Image result for plasmid cartoon"/>
          <p:cNvPicPr preferRelativeResize="0">
            <a:picLocks noChangeArrowheads="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932708" y="2113595"/>
            <a:ext cx="914400" cy="7315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referRelativeResize="0">
            <a:picLocks/>
          </p:cNvPicPr>
          <p:nvPr/>
        </p:nvPicPr>
        <p:blipFill rotWithShape="1">
          <a:blip r:embed="rId3"/>
          <a:srcRect l="17184" r="6304"/>
          <a:stretch/>
        </p:blipFill>
        <p:spPr>
          <a:xfrm>
            <a:off x="6932708" y="3907596"/>
            <a:ext cx="914400" cy="731520"/>
          </a:xfrm>
          <a:prstGeom prst="rect">
            <a:avLst/>
          </a:prstGeom>
        </p:spPr>
      </p:pic>
      <p:pic>
        <p:nvPicPr>
          <p:cNvPr id="8" name="Picture 7"/>
          <p:cNvPicPr preferRelativeResize="0">
            <a:picLocks/>
          </p:cNvPicPr>
          <p:nvPr/>
        </p:nvPicPr>
        <p:blipFill rotWithShape="1">
          <a:blip r:embed="rId4"/>
          <a:srcRect l="16751" r="9067"/>
          <a:stretch/>
        </p:blipFill>
        <p:spPr>
          <a:xfrm>
            <a:off x="7464402" y="4817402"/>
            <a:ext cx="914400" cy="731520"/>
          </a:xfrm>
          <a:prstGeom prst="rect">
            <a:avLst/>
          </a:prstGeom>
        </p:spPr>
      </p:pic>
      <p:pic>
        <p:nvPicPr>
          <p:cNvPr id="9" name="Picture 8"/>
          <p:cNvPicPr preferRelativeResize="0">
            <a:picLocks/>
          </p:cNvPicPr>
          <p:nvPr/>
        </p:nvPicPr>
        <p:blipFill>
          <a:blip r:embed="rId5"/>
          <a:stretch>
            <a:fillRect/>
          </a:stretch>
        </p:blipFill>
        <p:spPr>
          <a:xfrm>
            <a:off x="7464402" y="3014864"/>
            <a:ext cx="914400" cy="731520"/>
          </a:xfrm>
          <a:prstGeom prst="rect">
            <a:avLst/>
          </a:prstGeom>
        </p:spPr>
      </p:pic>
      <p:sp>
        <p:nvSpPr>
          <p:cNvPr id="4" name="TextBox 3"/>
          <p:cNvSpPr txBox="1"/>
          <p:nvPr/>
        </p:nvSpPr>
        <p:spPr>
          <a:xfrm>
            <a:off x="1522599" y="5690441"/>
            <a:ext cx="5772647" cy="646331"/>
          </a:xfrm>
          <a:prstGeom prst="rect">
            <a:avLst/>
          </a:prstGeom>
          <a:noFill/>
        </p:spPr>
        <p:txBody>
          <a:bodyPr wrap="square" rtlCol="0">
            <a:spAutoFit/>
          </a:bodyPr>
          <a:lstStyle/>
          <a:p>
            <a:r>
              <a:rPr lang="en-US" b="1" i="1" dirty="0"/>
              <a:t>* Disclose your patentable or non-patentable idea to OTTI </a:t>
            </a:r>
          </a:p>
        </p:txBody>
      </p:sp>
    </p:spTree>
    <p:extLst>
      <p:ext uri="{BB962C8B-B14F-4D97-AF65-F5344CB8AC3E}">
        <p14:creationId xmlns:p14="http://schemas.microsoft.com/office/powerpoint/2010/main" val="3987844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7D5A6-62D1-878A-6826-87AC36A380D5}"/>
              </a:ext>
            </a:extLst>
          </p:cNvPr>
          <p:cNvSpPr>
            <a:spLocks noGrp="1"/>
          </p:cNvSpPr>
          <p:nvPr>
            <p:ph type="title"/>
          </p:nvPr>
        </p:nvSpPr>
        <p:spPr>
          <a:xfrm>
            <a:off x="1931350" y="764373"/>
            <a:ext cx="6618290" cy="1293028"/>
          </a:xfrm>
        </p:spPr>
        <p:txBody>
          <a:bodyPr/>
          <a:lstStyle/>
          <a:p>
            <a:r>
              <a:rPr kumimoji="0" lang="en-US" sz="4000" b="1" i="0" u="sng" strike="noStrike" kern="1200" cap="all" spc="0" normalizeH="0" baseline="0" noProof="0" dirty="0">
                <a:ln>
                  <a:noFill/>
                </a:ln>
                <a:solidFill>
                  <a:prstClr val="white"/>
                </a:solidFill>
                <a:effectLst/>
                <a:uLnTx/>
                <a:uFillTx/>
                <a:latin typeface="Trebuchet MS" charset="0"/>
                <a:ea typeface="+mj-ea"/>
                <a:cs typeface="+mj-cs"/>
              </a:rPr>
              <a:t>One year statutory bar</a:t>
            </a:r>
            <a:endParaRPr lang="en-US" dirty="0"/>
          </a:p>
        </p:txBody>
      </p:sp>
      <p:sp>
        <p:nvSpPr>
          <p:cNvPr id="3" name="Content Placeholder 2">
            <a:extLst>
              <a:ext uri="{FF2B5EF4-FFF2-40B4-BE49-F238E27FC236}">
                <a16:creationId xmlns:a16="http://schemas.microsoft.com/office/drawing/2014/main" id="{BD9702C3-0ED0-F94C-9D6D-47D440A00BFC}"/>
              </a:ext>
            </a:extLst>
          </p:cNvPr>
          <p:cNvSpPr>
            <a:spLocks noGrp="1"/>
          </p:cNvSpPr>
          <p:nvPr>
            <p:ph idx="1"/>
          </p:nvPr>
        </p:nvSpPr>
        <p:spPr/>
        <p:txBody>
          <a:bodyPr/>
          <a:lstStyle/>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A patent application is required to be filed within one year of public use of the invention.</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Public Use includes the following:</a:t>
            </a:r>
          </a:p>
          <a:p>
            <a:pPr marL="742950" marR="0" lvl="2" indent="-285750" algn="l" defTabSz="914400" rtl="0" eaLnBrk="1" fontAlgn="auto" latinLnBrk="0" hangingPunct="1">
              <a:lnSpc>
                <a:spcPct val="80000"/>
              </a:lnSpc>
              <a:spcBef>
                <a:spcPts val="10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 sale of or offer to sell the invention, or any publication describing the invention. </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If the applicant fails to file a patent for their invention within one year of those, then the applicant is barred from filing a patent.</a:t>
            </a:r>
          </a:p>
          <a:p>
            <a:pPr marL="0" indent="0">
              <a:buNone/>
            </a:pPr>
            <a:endParaRPr lang="en-US" dirty="0"/>
          </a:p>
        </p:txBody>
      </p:sp>
    </p:spTree>
    <p:extLst>
      <p:ext uri="{BB962C8B-B14F-4D97-AF65-F5344CB8AC3E}">
        <p14:creationId xmlns:p14="http://schemas.microsoft.com/office/powerpoint/2010/main" val="1717394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1024-B628-94A5-A932-37E501D20D53}"/>
              </a:ext>
            </a:extLst>
          </p:cNvPr>
          <p:cNvSpPr>
            <a:spLocks noGrp="1"/>
          </p:cNvSpPr>
          <p:nvPr>
            <p:ph type="title"/>
          </p:nvPr>
        </p:nvSpPr>
        <p:spPr/>
        <p:txBody>
          <a:bodyPr>
            <a:normAutofit/>
          </a:bodyPr>
          <a:lstStyle/>
          <a:p>
            <a:pPr algn="ctr"/>
            <a:r>
              <a:rPr kumimoji="0" lang="en-US" b="1" i="0" u="sng" strike="noStrike" kern="1200" cap="none" spc="0" normalizeH="0" baseline="0" noProof="0" dirty="0">
                <a:ln>
                  <a:noFill/>
                </a:ln>
                <a:solidFill>
                  <a:prstClr val="white"/>
                </a:solidFill>
                <a:effectLst/>
                <a:uLnTx/>
                <a:uFillTx/>
                <a:latin typeface="Trebuchet MS" charset="0"/>
                <a:ea typeface="+mj-ea"/>
                <a:cs typeface="+mj-cs"/>
              </a:rPr>
              <a:t>DOs and DON’Ts</a:t>
            </a:r>
            <a:endParaRPr lang="en-US" dirty="0"/>
          </a:p>
        </p:txBody>
      </p:sp>
      <p:sp>
        <p:nvSpPr>
          <p:cNvPr id="3" name="Content Placeholder 2">
            <a:extLst>
              <a:ext uri="{FF2B5EF4-FFF2-40B4-BE49-F238E27FC236}">
                <a16:creationId xmlns:a16="http://schemas.microsoft.com/office/drawing/2014/main" id="{A2C61E90-116D-4FA0-43E4-3ED2E4B381B9}"/>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Do:</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sz="1900" b="0" i="0" u="none" strike="noStrike" kern="1200" cap="none" spc="0" normalizeH="0" baseline="0" noProof="0" dirty="0">
                <a:ln>
                  <a:noFill/>
                </a:ln>
                <a:solidFill>
                  <a:prstClr val="white"/>
                </a:solidFill>
                <a:effectLst/>
                <a:uLnTx/>
                <a:uFillTx/>
                <a:latin typeface="Century Gothic" panose="020B0502020202020204"/>
                <a:ea typeface="+mn-ea"/>
                <a:cs typeface="+mn-cs"/>
              </a:rPr>
              <a:t>Keep your idea confidential.</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sz="1900" b="0" i="0" u="none" strike="noStrike" kern="1200" cap="none" spc="0" normalizeH="0" baseline="0" noProof="0" dirty="0">
                <a:ln>
                  <a:noFill/>
                </a:ln>
                <a:solidFill>
                  <a:prstClr val="white"/>
                </a:solidFill>
                <a:effectLst/>
                <a:uLnTx/>
                <a:uFillTx/>
                <a:latin typeface="Century Gothic" panose="020B0502020202020204"/>
                <a:ea typeface="+mn-ea"/>
                <a:cs typeface="+mn-cs"/>
              </a:rPr>
              <a:t>Consult an your Technology Transfer Office/Attorney if you think that you have a new idea that is patentable.</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sz="1900" b="0" i="0" u="none" strike="noStrike" kern="1200" cap="none" spc="0" normalizeH="0" baseline="0" noProof="0" dirty="0">
                <a:ln>
                  <a:noFill/>
                </a:ln>
                <a:solidFill>
                  <a:prstClr val="white"/>
                </a:solidFill>
                <a:effectLst/>
                <a:uLnTx/>
                <a:uFillTx/>
                <a:latin typeface="Century Gothic" panose="020B0502020202020204"/>
                <a:ea typeface="+mn-ea"/>
                <a:cs typeface="+mn-cs"/>
              </a:rPr>
              <a:t>Begin the process of putting that idea to use.  (However, you do not need a prototype to file a patent.)</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sz="1900" b="0" i="0" u="none" strike="noStrike" kern="1200" cap="none" spc="0" normalizeH="0" baseline="0" noProof="0" dirty="0">
                <a:ln>
                  <a:noFill/>
                </a:ln>
                <a:solidFill>
                  <a:prstClr val="white"/>
                </a:solidFill>
                <a:effectLst/>
                <a:uLnTx/>
                <a:uFillTx/>
                <a:latin typeface="Century Gothic" panose="020B0502020202020204"/>
                <a:ea typeface="+mn-ea"/>
                <a:cs typeface="+mn-cs"/>
              </a:rPr>
              <a:t>Research your idea to be sure that it hasn’t been done before</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endParaRPr kumimoji="0" lang="en-US" sz="1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Don’t:</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sz="1900" b="0" i="0" u="sng" strike="noStrike" kern="1200" cap="none" spc="0" normalizeH="0" baseline="0" noProof="0" dirty="0">
                <a:ln>
                  <a:noFill/>
                </a:ln>
                <a:solidFill>
                  <a:srgbClr val="FF0000"/>
                </a:solidFill>
                <a:effectLst/>
                <a:uLnTx/>
                <a:uFillTx/>
                <a:latin typeface="Century Gothic" panose="020B0502020202020204"/>
                <a:ea typeface="+mn-ea"/>
                <a:cs typeface="+mn-cs"/>
              </a:rPr>
              <a:t>PUBLISH YOUR IDEA before submission of a patent application!!!!</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sz="1900" b="0" i="0" u="sng" strike="noStrike" kern="1200" cap="none" spc="0" normalizeH="0" baseline="0" noProof="0" dirty="0">
                <a:ln>
                  <a:noFill/>
                </a:ln>
                <a:solidFill>
                  <a:srgbClr val="FF0000"/>
                </a:solidFill>
                <a:effectLst/>
                <a:uLnTx/>
                <a:uFillTx/>
                <a:latin typeface="Century Gothic" panose="020B0502020202020204"/>
                <a:ea typeface="+mn-ea"/>
                <a:cs typeface="+mn-cs"/>
              </a:rPr>
              <a:t>POST YOUR IDEA ON SOCIAL MEDIA!!!!</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sz="1900" b="0" i="0" u="sng" strike="noStrike" kern="1200" cap="none" spc="0" normalizeH="0" baseline="0" noProof="0" dirty="0">
                <a:ln>
                  <a:noFill/>
                </a:ln>
                <a:solidFill>
                  <a:prstClr val="white"/>
                </a:solidFill>
                <a:effectLst/>
                <a:uLnTx/>
                <a:uFillTx/>
                <a:latin typeface="Century Gothic" panose="020B0502020202020204"/>
                <a:ea typeface="+mn-ea"/>
                <a:cs typeface="+mn-cs"/>
              </a:rPr>
              <a:t>Speak with a potential business partner without a non-disclosure agreement in place.</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sz="1900" b="0" i="0" u="sng" strike="noStrike" kern="1200" cap="none" spc="0" normalizeH="0" baseline="0" noProof="0" dirty="0">
                <a:ln>
                  <a:noFill/>
                </a:ln>
                <a:solidFill>
                  <a:prstClr val="white"/>
                </a:solidFill>
                <a:effectLst/>
                <a:uLnTx/>
                <a:uFillTx/>
                <a:latin typeface="Century Gothic" panose="020B0502020202020204"/>
                <a:ea typeface="+mn-ea"/>
                <a:cs typeface="+mn-cs"/>
              </a:rPr>
              <a:t>Agree to a partnership with another entity a legally enforceable agreement in place.</a:t>
            </a:r>
          </a:p>
          <a:p>
            <a:endParaRPr lang="en-US" dirty="0"/>
          </a:p>
        </p:txBody>
      </p:sp>
    </p:spTree>
    <p:extLst>
      <p:ext uri="{BB962C8B-B14F-4D97-AF65-F5344CB8AC3E}">
        <p14:creationId xmlns:p14="http://schemas.microsoft.com/office/powerpoint/2010/main" val="902680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605BB-A8DF-8DCD-1FE1-4F618A38C251}"/>
              </a:ext>
            </a:extLst>
          </p:cNvPr>
          <p:cNvSpPr>
            <a:spLocks noGrp="1"/>
          </p:cNvSpPr>
          <p:nvPr>
            <p:ph type="title"/>
          </p:nvPr>
        </p:nvSpPr>
        <p:spPr>
          <a:xfrm>
            <a:off x="594360" y="764373"/>
            <a:ext cx="7955280" cy="1293028"/>
          </a:xfrm>
        </p:spPr>
        <p:txBody>
          <a:bodyPr>
            <a:normAutofit/>
          </a:bodyPr>
          <a:lstStyle/>
          <a:p>
            <a:pPr algn="ctr"/>
            <a:r>
              <a:rPr kumimoji="0" lang="en-US" b="1" i="0" u="sng" strike="noStrike" kern="1200" cap="all" spc="0" normalizeH="0" baseline="0" noProof="0" dirty="0">
                <a:ln>
                  <a:noFill/>
                </a:ln>
                <a:solidFill>
                  <a:prstClr val="white"/>
                </a:solidFill>
                <a:effectLst/>
                <a:uLnTx/>
                <a:uFillTx/>
                <a:latin typeface="Trebuchet MS" charset="0"/>
                <a:ea typeface="+mj-ea"/>
                <a:cs typeface="+mj-cs"/>
              </a:rPr>
              <a:t>What is a copyright?</a:t>
            </a:r>
            <a:endParaRPr lang="en-US" dirty="0"/>
          </a:p>
        </p:txBody>
      </p:sp>
      <p:sp>
        <p:nvSpPr>
          <p:cNvPr id="3" name="Content Placeholder 2">
            <a:extLst>
              <a:ext uri="{FF2B5EF4-FFF2-40B4-BE49-F238E27FC236}">
                <a16:creationId xmlns:a16="http://schemas.microsoft.com/office/drawing/2014/main" id="{D0E4E502-EDC6-F052-E36F-E54B3FBD1D24}"/>
              </a:ext>
            </a:extLst>
          </p:cNvPr>
          <p:cNvSpPr>
            <a:spLocks noGrp="1"/>
          </p:cNvSpPr>
          <p:nvPr>
            <p:ph idx="1"/>
          </p:nvPr>
        </p:nvSpPr>
        <p:spPr/>
        <p:txBody>
          <a:bodyPr/>
          <a:lstStyle/>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Copyright is a type of intellectual property that protects original works of authorship as soon as an author fixes the work in a tangible form of expression.</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The length of copyright protection depends on when a work was created. Under the current law, works created on or after January 1, 1978, have a copyright term of life of the author plus seventy years after the author’s death.</a:t>
            </a:r>
          </a:p>
          <a:p>
            <a:endParaRPr lang="en-US" dirty="0"/>
          </a:p>
        </p:txBody>
      </p:sp>
    </p:spTree>
    <p:extLst>
      <p:ext uri="{BB962C8B-B14F-4D97-AF65-F5344CB8AC3E}">
        <p14:creationId xmlns:p14="http://schemas.microsoft.com/office/powerpoint/2010/main" val="4082231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08D14-C73B-43EC-6988-78C34F0905F5}"/>
              </a:ext>
            </a:extLst>
          </p:cNvPr>
          <p:cNvSpPr>
            <a:spLocks noGrp="1"/>
          </p:cNvSpPr>
          <p:nvPr>
            <p:ph type="title"/>
          </p:nvPr>
        </p:nvSpPr>
        <p:spPr/>
        <p:txBody>
          <a:bodyPr/>
          <a:lstStyle/>
          <a:p>
            <a:pPr algn="ctr"/>
            <a:r>
              <a:rPr kumimoji="0" lang="en-US" sz="2800" b="1" i="0" u="sng" strike="noStrike" kern="1200" cap="all" spc="0" normalizeH="0" baseline="0" noProof="0" dirty="0">
                <a:ln>
                  <a:noFill/>
                </a:ln>
                <a:solidFill>
                  <a:prstClr val="white"/>
                </a:solidFill>
                <a:effectLst/>
                <a:uLnTx/>
                <a:uFillTx/>
                <a:latin typeface="Trebuchet MS" charset="0"/>
                <a:ea typeface="+mj-ea"/>
                <a:cs typeface="+mj-cs"/>
              </a:rPr>
              <a:t>Types of works</a:t>
            </a:r>
            <a:endParaRPr lang="en-US" dirty="0"/>
          </a:p>
        </p:txBody>
      </p:sp>
      <p:sp>
        <p:nvSpPr>
          <p:cNvPr id="3" name="Content Placeholder 2">
            <a:extLst>
              <a:ext uri="{FF2B5EF4-FFF2-40B4-BE49-F238E27FC236}">
                <a16:creationId xmlns:a16="http://schemas.microsoft.com/office/drawing/2014/main" id="{28A544D0-AAAB-EFF5-4D7F-84BC77416439}"/>
              </a:ext>
            </a:extLst>
          </p:cNvPr>
          <p:cNvSpPr>
            <a:spLocks noGrp="1"/>
          </p:cNvSpPr>
          <p:nvPr>
            <p:ph idx="1"/>
          </p:nvPr>
        </p:nvSpPr>
        <p:spPr/>
        <p:txBody>
          <a:bodyPr/>
          <a:lstStyle/>
          <a:p>
            <a:pPr>
              <a:lnSpc>
                <a:spcPct val="80000"/>
              </a:lnSpc>
            </a:pPr>
            <a:r>
              <a:rPr lang="en-US" sz="2000" dirty="0"/>
              <a:t>In copyright law, there are a lot of different types of works that qualify for copyright protection including:</a:t>
            </a:r>
          </a:p>
          <a:p>
            <a:pPr lvl="1">
              <a:lnSpc>
                <a:spcPct val="80000"/>
              </a:lnSpc>
              <a:buFont typeface="Wingdings" panose="05000000000000000000" pitchFamily="2" charset="2"/>
              <a:buChar char="Ø"/>
            </a:pPr>
            <a:r>
              <a:rPr lang="en-US" sz="1800" dirty="0"/>
              <a:t> paintings, </a:t>
            </a:r>
          </a:p>
          <a:p>
            <a:pPr lvl="1">
              <a:lnSpc>
                <a:spcPct val="80000"/>
              </a:lnSpc>
              <a:buFont typeface="Wingdings" panose="05000000000000000000" pitchFamily="2" charset="2"/>
              <a:buChar char="Ø"/>
            </a:pPr>
            <a:r>
              <a:rPr lang="en-US" sz="1800" dirty="0"/>
              <a:t>photographs, </a:t>
            </a:r>
          </a:p>
          <a:p>
            <a:pPr lvl="1">
              <a:lnSpc>
                <a:spcPct val="80000"/>
              </a:lnSpc>
              <a:buFont typeface="Wingdings" panose="05000000000000000000" pitchFamily="2" charset="2"/>
              <a:buChar char="Ø"/>
            </a:pPr>
            <a:r>
              <a:rPr lang="en-US" sz="1800" dirty="0"/>
              <a:t>illustrations, </a:t>
            </a:r>
          </a:p>
          <a:p>
            <a:pPr lvl="1">
              <a:lnSpc>
                <a:spcPct val="80000"/>
              </a:lnSpc>
              <a:buFont typeface="Wingdings" panose="05000000000000000000" pitchFamily="2" charset="2"/>
              <a:buChar char="Ø"/>
            </a:pPr>
            <a:r>
              <a:rPr lang="en-US" sz="1800" dirty="0"/>
              <a:t>musical compositions, </a:t>
            </a:r>
          </a:p>
          <a:p>
            <a:pPr lvl="1">
              <a:lnSpc>
                <a:spcPct val="80000"/>
              </a:lnSpc>
              <a:buFont typeface="Wingdings" panose="05000000000000000000" pitchFamily="2" charset="2"/>
              <a:buChar char="Ø"/>
            </a:pPr>
            <a:r>
              <a:rPr lang="en-US" sz="1800" dirty="0"/>
              <a:t>sound recordings, </a:t>
            </a:r>
          </a:p>
          <a:p>
            <a:pPr lvl="1">
              <a:lnSpc>
                <a:spcPct val="80000"/>
              </a:lnSpc>
              <a:buFont typeface="Wingdings" panose="05000000000000000000" pitchFamily="2" charset="2"/>
              <a:buChar char="Ø"/>
            </a:pPr>
            <a:r>
              <a:rPr lang="en-US" sz="1800" dirty="0"/>
              <a:t>computer programs, </a:t>
            </a:r>
          </a:p>
          <a:p>
            <a:pPr lvl="1">
              <a:lnSpc>
                <a:spcPct val="80000"/>
              </a:lnSpc>
              <a:buFont typeface="Wingdings" panose="05000000000000000000" pitchFamily="2" charset="2"/>
              <a:buChar char="Ø"/>
            </a:pPr>
            <a:r>
              <a:rPr lang="en-US" sz="1800" dirty="0"/>
              <a:t>books, </a:t>
            </a:r>
          </a:p>
          <a:p>
            <a:pPr lvl="1">
              <a:lnSpc>
                <a:spcPct val="80000"/>
              </a:lnSpc>
              <a:buFont typeface="Wingdings" panose="05000000000000000000" pitchFamily="2" charset="2"/>
              <a:buChar char="Ø"/>
            </a:pPr>
            <a:r>
              <a:rPr lang="en-US" sz="1800" dirty="0"/>
              <a:t>poems, </a:t>
            </a:r>
          </a:p>
          <a:p>
            <a:pPr lvl="1">
              <a:lnSpc>
                <a:spcPct val="80000"/>
              </a:lnSpc>
              <a:buFont typeface="Wingdings" panose="05000000000000000000" pitchFamily="2" charset="2"/>
              <a:buChar char="Ø"/>
            </a:pPr>
            <a:r>
              <a:rPr lang="en-US" sz="1800" dirty="0"/>
              <a:t>blog posts, </a:t>
            </a:r>
          </a:p>
          <a:p>
            <a:pPr lvl="1">
              <a:lnSpc>
                <a:spcPct val="80000"/>
              </a:lnSpc>
              <a:buFont typeface="Wingdings" panose="05000000000000000000" pitchFamily="2" charset="2"/>
              <a:buChar char="Ø"/>
            </a:pPr>
            <a:r>
              <a:rPr lang="en-US" sz="1800" dirty="0"/>
              <a:t>movies, </a:t>
            </a:r>
          </a:p>
          <a:p>
            <a:pPr lvl="1">
              <a:lnSpc>
                <a:spcPct val="80000"/>
              </a:lnSpc>
              <a:buFont typeface="Wingdings" panose="05000000000000000000" pitchFamily="2" charset="2"/>
              <a:buChar char="Ø"/>
            </a:pPr>
            <a:r>
              <a:rPr lang="en-US" sz="1800" dirty="0"/>
              <a:t>architectural works, </a:t>
            </a:r>
          </a:p>
          <a:p>
            <a:pPr lvl="1">
              <a:lnSpc>
                <a:spcPct val="80000"/>
              </a:lnSpc>
              <a:buFont typeface="Wingdings" panose="05000000000000000000" pitchFamily="2" charset="2"/>
              <a:buChar char="Ø"/>
            </a:pPr>
            <a:r>
              <a:rPr lang="en-US" sz="1800" dirty="0"/>
              <a:t>plays, and so much more!</a:t>
            </a:r>
          </a:p>
        </p:txBody>
      </p:sp>
    </p:spTree>
    <p:extLst>
      <p:ext uri="{BB962C8B-B14F-4D97-AF65-F5344CB8AC3E}">
        <p14:creationId xmlns:p14="http://schemas.microsoft.com/office/powerpoint/2010/main" val="1288133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929CF-0D8A-499E-F442-E5DC0FAD2398}"/>
              </a:ext>
            </a:extLst>
          </p:cNvPr>
          <p:cNvSpPr>
            <a:spLocks noGrp="1"/>
          </p:cNvSpPr>
          <p:nvPr>
            <p:ph type="title"/>
          </p:nvPr>
        </p:nvSpPr>
        <p:spPr>
          <a:xfrm>
            <a:off x="-1" y="764373"/>
            <a:ext cx="9144001" cy="1293028"/>
          </a:xfrm>
        </p:spPr>
        <p:txBody>
          <a:bodyPr/>
          <a:lstStyle/>
          <a:p>
            <a:pPr algn="ctr"/>
            <a:r>
              <a:rPr kumimoji="0" lang="en-US" sz="2800" b="1" i="0" u="sng" strike="noStrike" kern="1200" cap="all" spc="0" normalizeH="0" baseline="0" noProof="0" dirty="0">
                <a:ln>
                  <a:noFill/>
                </a:ln>
                <a:solidFill>
                  <a:prstClr val="white"/>
                </a:solidFill>
                <a:effectLst/>
                <a:uLnTx/>
                <a:uFillTx/>
                <a:latin typeface="Trebuchet MS" charset="0"/>
                <a:ea typeface="+mj-ea"/>
                <a:cs typeface="+mj-cs"/>
              </a:rPr>
              <a:t>Owning a copyright vs copyright registration</a:t>
            </a:r>
            <a:endParaRPr lang="en-US" dirty="0"/>
          </a:p>
        </p:txBody>
      </p:sp>
      <p:sp>
        <p:nvSpPr>
          <p:cNvPr id="3" name="Content Placeholder 2">
            <a:extLst>
              <a:ext uri="{FF2B5EF4-FFF2-40B4-BE49-F238E27FC236}">
                <a16:creationId xmlns:a16="http://schemas.microsoft.com/office/drawing/2014/main" id="{1769E6E2-74BF-6191-F9A9-B2155A24F495}"/>
              </a:ext>
            </a:extLst>
          </p:cNvPr>
          <p:cNvSpPr>
            <a:spLocks noGrp="1"/>
          </p:cNvSpPr>
          <p:nvPr>
            <p:ph idx="1"/>
          </p:nvPr>
        </p:nvSpPr>
        <p:spPr/>
        <p:txBody>
          <a:bodyPr/>
          <a:lstStyle/>
          <a:p>
            <a:pPr>
              <a:lnSpc>
                <a:spcPct val="80000"/>
              </a:lnSpc>
            </a:pPr>
            <a:r>
              <a:rPr lang="en-US" sz="2000" dirty="0"/>
              <a:t>Copyright exists automatically in an original work of authorship once it is fixed to a tangible medium, but a copyright owner can take steps to enhance the protections. The most important step is registering the work. </a:t>
            </a:r>
          </a:p>
          <a:p>
            <a:pPr>
              <a:lnSpc>
                <a:spcPct val="80000"/>
              </a:lnSpc>
            </a:pPr>
            <a:r>
              <a:rPr lang="en-US" sz="2000" dirty="0"/>
              <a:t>Registering a work is not mandatory, but for U.S. works, registration (or refusal) is necessary to enforce the exclusive rights of copyright through litigation.</a:t>
            </a:r>
          </a:p>
        </p:txBody>
      </p:sp>
    </p:spTree>
    <p:extLst>
      <p:ext uri="{BB962C8B-B14F-4D97-AF65-F5344CB8AC3E}">
        <p14:creationId xmlns:p14="http://schemas.microsoft.com/office/powerpoint/2010/main" val="178055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FF645-EBF0-A3A0-8CB9-153EECE84D60}"/>
              </a:ext>
            </a:extLst>
          </p:cNvPr>
          <p:cNvSpPr>
            <a:spLocks noGrp="1"/>
          </p:cNvSpPr>
          <p:nvPr>
            <p:ph type="title"/>
          </p:nvPr>
        </p:nvSpPr>
        <p:spPr/>
        <p:txBody>
          <a:bodyPr/>
          <a:lstStyle/>
          <a:p>
            <a:pPr algn="ctr"/>
            <a:r>
              <a:rPr kumimoji="0" lang="en-US" sz="2800" b="1" i="0" u="sng" strike="noStrike" kern="1200" cap="all" spc="0" normalizeH="0" baseline="0" noProof="0" dirty="0">
                <a:ln>
                  <a:noFill/>
                </a:ln>
                <a:solidFill>
                  <a:prstClr val="white"/>
                </a:solidFill>
                <a:effectLst/>
                <a:uLnTx/>
                <a:uFillTx/>
                <a:latin typeface="Trebuchet MS" charset="0"/>
                <a:ea typeface="+mj-ea"/>
                <a:cs typeface="+mj-cs"/>
              </a:rPr>
              <a:t>What is a trademark?</a:t>
            </a:r>
            <a:endParaRPr lang="en-US" dirty="0"/>
          </a:p>
        </p:txBody>
      </p:sp>
      <p:sp>
        <p:nvSpPr>
          <p:cNvPr id="3" name="Content Placeholder 2">
            <a:extLst>
              <a:ext uri="{FF2B5EF4-FFF2-40B4-BE49-F238E27FC236}">
                <a16:creationId xmlns:a16="http://schemas.microsoft.com/office/drawing/2014/main" id="{0660C5DA-3ED5-3B1A-1B24-C3DBD7D01FAF}"/>
              </a:ext>
            </a:extLst>
          </p:cNvPr>
          <p:cNvSpPr>
            <a:spLocks noGrp="1"/>
          </p:cNvSpPr>
          <p:nvPr>
            <p:ph idx="1"/>
          </p:nvPr>
        </p:nvSpPr>
        <p:spPr/>
        <p:txBody>
          <a:bodyPr>
            <a:normAutofit/>
          </a:bodyPr>
          <a:lstStyle/>
          <a:p>
            <a:pPr>
              <a:lnSpc>
                <a:spcPct val="80000"/>
              </a:lnSpc>
            </a:pPr>
            <a:r>
              <a:rPr lang="en-US" sz="2000" dirty="0"/>
              <a:t>A trademark can be any word, phrase, symbol, design, or a combination of these things that identifies your goods or services. It’s how customers recognize you in the marketplace and distinguish you from your competitors.</a:t>
            </a:r>
          </a:p>
          <a:p>
            <a:pPr>
              <a:lnSpc>
                <a:spcPct val="80000"/>
              </a:lnSpc>
            </a:pPr>
            <a:endParaRPr lang="en-US" sz="2000" dirty="0"/>
          </a:p>
          <a:p>
            <a:pPr>
              <a:lnSpc>
                <a:spcPct val="80000"/>
              </a:lnSpc>
            </a:pPr>
            <a:r>
              <a:rPr lang="en-US" sz="2000" dirty="0"/>
              <a:t>The word “trademark” can refer to both trademarks and service marks. A trademark is used for goods, while a service mark is used for services.</a:t>
            </a:r>
          </a:p>
          <a:p>
            <a:pPr>
              <a:lnSpc>
                <a:spcPct val="80000"/>
              </a:lnSpc>
            </a:pPr>
            <a:endParaRPr lang="en-US" sz="2000" dirty="0"/>
          </a:p>
          <a:p>
            <a:pPr>
              <a:lnSpc>
                <a:spcPct val="80000"/>
              </a:lnSpc>
            </a:pPr>
            <a:r>
              <a:rPr lang="en-US" sz="2000" dirty="0"/>
              <a:t>A trademark:</a:t>
            </a:r>
          </a:p>
          <a:p>
            <a:pPr lvl="1">
              <a:lnSpc>
                <a:spcPct val="80000"/>
              </a:lnSpc>
              <a:buFont typeface="Wingdings" panose="05000000000000000000" pitchFamily="2" charset="2"/>
              <a:buChar char="Ø"/>
            </a:pPr>
            <a:r>
              <a:rPr lang="en-US" sz="1800" dirty="0"/>
              <a:t>Identifies the source of your goods or services.</a:t>
            </a:r>
          </a:p>
          <a:p>
            <a:pPr lvl="1">
              <a:lnSpc>
                <a:spcPct val="80000"/>
              </a:lnSpc>
              <a:buFont typeface="Wingdings" panose="05000000000000000000" pitchFamily="2" charset="2"/>
              <a:buChar char="Ø"/>
            </a:pPr>
            <a:r>
              <a:rPr lang="en-US" sz="1800" dirty="0"/>
              <a:t>Provides legal protection for your brand.</a:t>
            </a:r>
          </a:p>
          <a:p>
            <a:pPr lvl="1">
              <a:lnSpc>
                <a:spcPct val="80000"/>
              </a:lnSpc>
              <a:buFont typeface="Wingdings" panose="05000000000000000000" pitchFamily="2" charset="2"/>
              <a:buChar char="Ø"/>
            </a:pPr>
            <a:r>
              <a:rPr lang="en-US" sz="1800" dirty="0"/>
              <a:t>Helps you guard against counterfeiting and fraud.</a:t>
            </a:r>
          </a:p>
        </p:txBody>
      </p:sp>
    </p:spTree>
    <p:extLst>
      <p:ext uri="{BB962C8B-B14F-4D97-AF65-F5344CB8AC3E}">
        <p14:creationId xmlns:p14="http://schemas.microsoft.com/office/powerpoint/2010/main" val="793580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D994A-6466-528E-5BAC-9D6C16322772}"/>
              </a:ext>
            </a:extLst>
          </p:cNvPr>
          <p:cNvSpPr>
            <a:spLocks noGrp="1"/>
          </p:cNvSpPr>
          <p:nvPr>
            <p:ph type="title"/>
          </p:nvPr>
        </p:nvSpPr>
        <p:spPr>
          <a:xfrm>
            <a:off x="0" y="764373"/>
            <a:ext cx="9076888" cy="1293028"/>
          </a:xfrm>
        </p:spPr>
        <p:txBody>
          <a:bodyPr/>
          <a:lstStyle/>
          <a:p>
            <a:pPr algn="ctr"/>
            <a:r>
              <a:rPr kumimoji="0" lang="en-US" sz="2800" b="1" i="0" u="sng" strike="noStrike" kern="1200" cap="all" spc="0" normalizeH="0" baseline="0" noProof="0" dirty="0">
                <a:ln>
                  <a:noFill/>
                </a:ln>
                <a:solidFill>
                  <a:prstClr val="white"/>
                </a:solidFill>
                <a:effectLst/>
                <a:uLnTx/>
                <a:uFillTx/>
                <a:latin typeface="Trebuchet MS" charset="0"/>
                <a:ea typeface="+mj-ea"/>
                <a:cs typeface="+mj-cs"/>
              </a:rPr>
              <a:t>Owning a trademark vs trademark registration</a:t>
            </a:r>
            <a:endParaRPr lang="en-US" dirty="0"/>
          </a:p>
        </p:txBody>
      </p:sp>
      <p:sp>
        <p:nvSpPr>
          <p:cNvPr id="3" name="Content Placeholder 2">
            <a:extLst>
              <a:ext uri="{FF2B5EF4-FFF2-40B4-BE49-F238E27FC236}">
                <a16:creationId xmlns:a16="http://schemas.microsoft.com/office/drawing/2014/main" id="{88B93024-F879-A132-6F41-8885CCAD4D69}"/>
              </a:ext>
            </a:extLst>
          </p:cNvPr>
          <p:cNvSpPr>
            <a:spLocks noGrp="1"/>
          </p:cNvSpPr>
          <p:nvPr>
            <p:ph idx="1"/>
          </p:nvPr>
        </p:nvSpPr>
        <p:spPr/>
        <p:txBody>
          <a:bodyPr/>
          <a:lstStyle/>
          <a:p>
            <a:pPr>
              <a:lnSpc>
                <a:spcPct val="80000"/>
              </a:lnSpc>
            </a:pPr>
            <a:r>
              <a:rPr lang="en-US" sz="2000" dirty="0"/>
              <a:t>You become a trademark owner as soon as you start using your trademark with your goods or services. You establish rights in your trademark by using it, but those rights are limited, and they only apply to the geographic area in which you’re providing your goods or services. </a:t>
            </a:r>
          </a:p>
          <a:p>
            <a:pPr>
              <a:lnSpc>
                <a:spcPct val="80000"/>
              </a:lnSpc>
            </a:pPr>
            <a:endParaRPr lang="en-US" sz="2000" dirty="0"/>
          </a:p>
          <a:p>
            <a:pPr>
              <a:lnSpc>
                <a:spcPct val="80000"/>
              </a:lnSpc>
            </a:pPr>
            <a:r>
              <a:rPr lang="en-US" sz="2000" dirty="0"/>
              <a:t>If you want stronger, nationwide rights, you’ll need to apply to register your trademark with the United States Patent and Trademark Office (USPTO).</a:t>
            </a:r>
          </a:p>
        </p:txBody>
      </p:sp>
    </p:spTree>
    <p:extLst>
      <p:ext uri="{BB962C8B-B14F-4D97-AF65-F5344CB8AC3E}">
        <p14:creationId xmlns:p14="http://schemas.microsoft.com/office/powerpoint/2010/main" val="1466414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EF4B7-AE15-359E-C1BD-D087EC2120DC}"/>
              </a:ext>
            </a:extLst>
          </p:cNvPr>
          <p:cNvSpPr>
            <a:spLocks noGrp="1"/>
          </p:cNvSpPr>
          <p:nvPr>
            <p:ph type="title"/>
          </p:nvPr>
        </p:nvSpPr>
        <p:spPr/>
        <p:txBody>
          <a:bodyPr/>
          <a:lstStyle/>
          <a:p>
            <a:pPr algn="ctr"/>
            <a:r>
              <a:rPr kumimoji="0" lang="en-US" sz="2800" b="1" i="0" u="sng" strike="noStrike" kern="1200" cap="all" spc="0" normalizeH="0" baseline="0" noProof="0" dirty="0">
                <a:ln>
                  <a:noFill/>
                </a:ln>
                <a:solidFill>
                  <a:prstClr val="white"/>
                </a:solidFill>
                <a:effectLst/>
                <a:uLnTx/>
                <a:uFillTx/>
                <a:latin typeface="Trebuchet MS" charset="0"/>
                <a:ea typeface="+mj-ea"/>
                <a:cs typeface="+mj-cs"/>
              </a:rPr>
              <a:t>What is a trade secret?</a:t>
            </a:r>
            <a:endParaRPr lang="en-US" dirty="0"/>
          </a:p>
        </p:txBody>
      </p:sp>
      <p:sp>
        <p:nvSpPr>
          <p:cNvPr id="3" name="Content Placeholder 2">
            <a:extLst>
              <a:ext uri="{FF2B5EF4-FFF2-40B4-BE49-F238E27FC236}">
                <a16:creationId xmlns:a16="http://schemas.microsoft.com/office/drawing/2014/main" id="{6BA5A1A1-4B8A-3FFE-91E7-79F5E8D02A64}"/>
              </a:ext>
            </a:extLst>
          </p:cNvPr>
          <p:cNvSpPr>
            <a:spLocks noGrp="1"/>
          </p:cNvSpPr>
          <p:nvPr>
            <p:ph idx="1"/>
          </p:nvPr>
        </p:nvSpPr>
        <p:spPr/>
        <p:txBody>
          <a:bodyPr/>
          <a:lstStyle/>
          <a:p>
            <a:pPr>
              <a:lnSpc>
                <a:spcPct val="80000"/>
              </a:lnSpc>
            </a:pPr>
            <a:r>
              <a:rPr lang="en-US" sz="2000" dirty="0"/>
              <a:t>Trade secrets are intellectual property (IP) rights on confidential information which may be sold or licensed.</a:t>
            </a:r>
          </a:p>
          <a:p>
            <a:pPr>
              <a:lnSpc>
                <a:spcPct val="80000"/>
              </a:lnSpc>
            </a:pPr>
            <a:r>
              <a:rPr lang="en-US" sz="2000" dirty="0"/>
              <a:t>In general, to qualify as a trade secret, the information must be:</a:t>
            </a:r>
          </a:p>
          <a:p>
            <a:pPr lvl="1">
              <a:lnSpc>
                <a:spcPct val="80000"/>
              </a:lnSpc>
              <a:buFont typeface="Wingdings" panose="05000000000000000000" pitchFamily="2" charset="2"/>
              <a:buChar char="Ø"/>
            </a:pPr>
            <a:r>
              <a:rPr lang="en-US" sz="1800" dirty="0"/>
              <a:t>commercially valuable because it is secret,</a:t>
            </a:r>
          </a:p>
          <a:p>
            <a:pPr lvl="1">
              <a:lnSpc>
                <a:spcPct val="80000"/>
              </a:lnSpc>
              <a:buFont typeface="Wingdings" panose="05000000000000000000" pitchFamily="2" charset="2"/>
              <a:buChar char="Ø"/>
            </a:pPr>
            <a:r>
              <a:rPr lang="en-US" sz="1800" dirty="0"/>
              <a:t>be known only to a limited group of persons, and</a:t>
            </a:r>
          </a:p>
          <a:p>
            <a:pPr lvl="1">
              <a:lnSpc>
                <a:spcPct val="80000"/>
              </a:lnSpc>
              <a:buFont typeface="Wingdings" panose="05000000000000000000" pitchFamily="2" charset="2"/>
              <a:buChar char="Ø"/>
            </a:pPr>
            <a:r>
              <a:rPr lang="en-US" sz="1800" dirty="0"/>
              <a:t>be subject to reasonable steps taken by the rightful holder of the information to keep it secret, including the use of confidentiality agreements for business partners and employees.</a:t>
            </a:r>
          </a:p>
          <a:p>
            <a:pPr>
              <a:lnSpc>
                <a:spcPct val="80000"/>
              </a:lnSpc>
            </a:pPr>
            <a:r>
              <a:rPr lang="en-US" sz="2000" dirty="0"/>
              <a:t>The unauthorized acquisition, use or disclosure of such secret information in a manner contrary to honest commercial practices by others is regarded as an unfair practice and a violation of the trade secret protection.</a:t>
            </a:r>
          </a:p>
        </p:txBody>
      </p:sp>
    </p:spTree>
    <p:extLst>
      <p:ext uri="{BB962C8B-B14F-4D97-AF65-F5344CB8AC3E}">
        <p14:creationId xmlns:p14="http://schemas.microsoft.com/office/powerpoint/2010/main" val="1515415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9882-8914-E8D4-047F-9AC64A3B9D55}"/>
              </a:ext>
            </a:extLst>
          </p:cNvPr>
          <p:cNvSpPr>
            <a:spLocks noGrp="1"/>
          </p:cNvSpPr>
          <p:nvPr>
            <p:ph type="title"/>
          </p:nvPr>
        </p:nvSpPr>
        <p:spPr/>
        <p:txBody>
          <a:bodyPr/>
          <a:lstStyle/>
          <a:p>
            <a:r>
              <a:rPr lang="en-US" sz="2800" b="1" u="sng" dirty="0">
                <a:solidFill>
                  <a:prstClr val="white"/>
                </a:solidFill>
                <a:latin typeface="Trebuchet MS" charset="0"/>
              </a:rPr>
              <a:t>How to protect </a:t>
            </a:r>
            <a:r>
              <a:rPr kumimoji="0" lang="en-US" sz="2800" b="1" i="0" u="sng" strike="noStrike" kern="1200" cap="all" spc="0" normalizeH="0" baseline="0" noProof="0" dirty="0">
                <a:ln>
                  <a:noFill/>
                </a:ln>
                <a:solidFill>
                  <a:prstClr val="white"/>
                </a:solidFill>
                <a:effectLst/>
                <a:uLnTx/>
                <a:uFillTx/>
                <a:latin typeface="Trebuchet MS" charset="0"/>
                <a:ea typeface="+mj-ea"/>
                <a:cs typeface="+mj-cs"/>
              </a:rPr>
              <a:t>a trade secret</a:t>
            </a:r>
            <a:endParaRPr lang="en-US" dirty="0"/>
          </a:p>
        </p:txBody>
      </p:sp>
      <p:sp>
        <p:nvSpPr>
          <p:cNvPr id="3" name="Content Placeholder 2">
            <a:extLst>
              <a:ext uri="{FF2B5EF4-FFF2-40B4-BE49-F238E27FC236}">
                <a16:creationId xmlns:a16="http://schemas.microsoft.com/office/drawing/2014/main" id="{29364EB4-E4AC-E7D1-6998-61D19BDF30AB}"/>
              </a:ext>
            </a:extLst>
          </p:cNvPr>
          <p:cNvSpPr>
            <a:spLocks noGrp="1"/>
          </p:cNvSpPr>
          <p:nvPr>
            <p:ph idx="1"/>
          </p:nvPr>
        </p:nvSpPr>
        <p:spPr/>
        <p:txBody>
          <a:bodyPr>
            <a:normAutofit fontScale="92500"/>
          </a:bodyPr>
          <a:lstStyle/>
          <a:p>
            <a:r>
              <a:rPr lang="en-US" sz="2000" dirty="0"/>
              <a:t>Non-disclosure agreement (NDA): employees and business partners should sign a non-disclosure agreement that prevent them from disclosing a company’s confidential information.</a:t>
            </a:r>
          </a:p>
          <a:p>
            <a:endParaRPr lang="en-US" sz="2000" dirty="0"/>
          </a:p>
          <a:p>
            <a:r>
              <a:rPr lang="en-US" sz="2000" dirty="0"/>
              <a:t>Non-compete agreement (NCA): employers should ask employees, contractors and consultants to sign a non-compete agreement to prevent them from entering in competition when their employment/service agreement ends.</a:t>
            </a:r>
          </a:p>
          <a:p>
            <a:endParaRPr lang="en-US" sz="2000" dirty="0"/>
          </a:p>
          <a:p>
            <a:r>
              <a:rPr lang="en-US" sz="2000" dirty="0"/>
              <a:t>Robust IT security infrastructure</a:t>
            </a:r>
          </a:p>
          <a:p>
            <a:endParaRPr lang="en-US" sz="2000" dirty="0"/>
          </a:p>
          <a:p>
            <a:r>
              <a:rPr lang="en-US" sz="2000" dirty="0"/>
              <a:t>Controlling the accessibility of important documents</a:t>
            </a:r>
          </a:p>
        </p:txBody>
      </p:sp>
    </p:spTree>
    <p:extLst>
      <p:ext uri="{BB962C8B-B14F-4D97-AF65-F5344CB8AC3E}">
        <p14:creationId xmlns:p14="http://schemas.microsoft.com/office/powerpoint/2010/main" val="1064212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6185" y="947707"/>
            <a:ext cx="8734254" cy="584775"/>
          </a:xfrm>
          <a:prstGeom prst="rect">
            <a:avLst/>
          </a:prstGeom>
          <a:noFill/>
        </p:spPr>
        <p:txBody>
          <a:bodyPr wrap="square" rtlCol="0">
            <a:spAutoFit/>
          </a:bodyPr>
          <a:lstStyle/>
          <a:p>
            <a:pPr algn="r"/>
            <a:r>
              <a:rPr lang="en-US" sz="3200" b="1" u="sng" dirty="0">
                <a:latin typeface="Trebuchet MS" charset="0"/>
                <a:ea typeface="Trebuchet MS" charset="0"/>
                <a:cs typeface="Trebuchet MS" charset="0"/>
              </a:rPr>
              <a:t>Technology Commercialization Cycle</a:t>
            </a:r>
          </a:p>
        </p:txBody>
      </p:sp>
      <p:sp>
        <p:nvSpPr>
          <p:cNvPr id="4" name="Block Arc 3"/>
          <p:cNvSpPr/>
          <p:nvPr/>
        </p:nvSpPr>
        <p:spPr>
          <a:xfrm rot="9306035" flipH="1">
            <a:off x="4943327" y="1889956"/>
            <a:ext cx="2471959" cy="2621265"/>
          </a:xfrm>
          <a:prstGeom prst="blockArc">
            <a:avLst>
              <a:gd name="adj1" fmla="val 10084173"/>
              <a:gd name="adj2" fmla="val 18280416"/>
              <a:gd name="adj3" fmla="val 4100"/>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Block Arc 4"/>
          <p:cNvSpPr/>
          <p:nvPr/>
        </p:nvSpPr>
        <p:spPr>
          <a:xfrm rot="20591164">
            <a:off x="633310" y="2216796"/>
            <a:ext cx="3670391" cy="3413094"/>
          </a:xfrm>
          <a:prstGeom prst="blockArc">
            <a:avLst>
              <a:gd name="adj1" fmla="val 11427125"/>
              <a:gd name="adj2" fmla="val 20711626"/>
              <a:gd name="adj3" fmla="val 3269"/>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390101" y="4625107"/>
            <a:ext cx="1361356"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Research</a:t>
            </a:r>
          </a:p>
        </p:txBody>
      </p:sp>
      <p:sp>
        <p:nvSpPr>
          <p:cNvPr id="11" name="TextBox 10"/>
          <p:cNvSpPr txBox="1"/>
          <p:nvPr/>
        </p:nvSpPr>
        <p:spPr>
          <a:xfrm>
            <a:off x="596839" y="2103892"/>
            <a:ext cx="1149451"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Patent</a:t>
            </a:r>
          </a:p>
        </p:txBody>
      </p:sp>
      <p:sp>
        <p:nvSpPr>
          <p:cNvPr id="12" name="TextBox 11"/>
          <p:cNvSpPr txBox="1"/>
          <p:nvPr/>
        </p:nvSpPr>
        <p:spPr>
          <a:xfrm>
            <a:off x="1551044" y="1648541"/>
            <a:ext cx="1395376"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Publication</a:t>
            </a:r>
          </a:p>
        </p:txBody>
      </p:sp>
      <p:sp>
        <p:nvSpPr>
          <p:cNvPr id="13" name="TextBox 12"/>
          <p:cNvSpPr txBox="1"/>
          <p:nvPr/>
        </p:nvSpPr>
        <p:spPr>
          <a:xfrm>
            <a:off x="3730331" y="2686341"/>
            <a:ext cx="1395376"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Licensing</a:t>
            </a:r>
          </a:p>
        </p:txBody>
      </p:sp>
      <p:sp>
        <p:nvSpPr>
          <p:cNvPr id="15" name="TextBox 14"/>
          <p:cNvSpPr txBox="1"/>
          <p:nvPr/>
        </p:nvSpPr>
        <p:spPr>
          <a:xfrm>
            <a:off x="4994138" y="1508848"/>
            <a:ext cx="2582823" cy="307777"/>
          </a:xfrm>
          <a:prstGeom prst="rect">
            <a:avLst/>
          </a:prstGeom>
          <a:noFill/>
        </p:spPr>
        <p:txBody>
          <a:bodyPr wrap="square" rtlCol="0">
            <a:spAutoFit/>
          </a:bodyPr>
          <a:lstStyle>
            <a:defPPr>
              <a:defRPr lang="en-US"/>
            </a:defPPr>
            <a:lvl1pPr algn="ctr">
              <a:defRPr sz="1400" b="1">
                <a:solidFill>
                  <a:schemeClr val="accent5">
                    <a:lumMod val="60000"/>
                    <a:lumOff val="40000"/>
                  </a:schemeClr>
                </a:solidFill>
                <a:effectLst>
                  <a:outerShdw blurRad="38100" dist="38100" dir="2700000" algn="tl">
                    <a:srgbClr val="000000">
                      <a:alpha val="43137"/>
                    </a:srgbClr>
                  </a:outerShdw>
                </a:effectLst>
                <a:latin typeface="Trebuchet MS" charset="0"/>
                <a:ea typeface="Trebuchet MS" charset="0"/>
                <a:cs typeface="Trebuchet MS" charset="0"/>
              </a:defRPr>
            </a:lvl1pPr>
          </a:lstStyle>
          <a:p>
            <a:r>
              <a:rPr lang="en-US" dirty="0">
                <a:solidFill>
                  <a:schemeClr val="tx1"/>
                </a:solidFill>
              </a:rPr>
              <a:t>Startup Formation</a:t>
            </a:r>
          </a:p>
        </p:txBody>
      </p:sp>
      <p:sp>
        <p:nvSpPr>
          <p:cNvPr id="16" name="TextBox 15"/>
          <p:cNvSpPr txBox="1"/>
          <p:nvPr/>
        </p:nvSpPr>
        <p:spPr>
          <a:xfrm>
            <a:off x="4758059" y="3027150"/>
            <a:ext cx="2540747" cy="307777"/>
          </a:xfrm>
          <a:prstGeom prst="rect">
            <a:avLst/>
          </a:prstGeom>
          <a:noFill/>
        </p:spPr>
        <p:txBody>
          <a:bodyPr wrap="square" rtlCol="0">
            <a:spAutoFit/>
          </a:bodyPr>
          <a:lstStyle>
            <a:defPPr>
              <a:defRPr lang="en-US"/>
            </a:defPPr>
            <a:lvl1pPr algn="ctr">
              <a:defRPr sz="1400" b="1">
                <a:solidFill>
                  <a:srgbClr val="FFFF00"/>
                </a:solidFill>
                <a:latin typeface="Trebuchet MS" panose="020B0603020202020204" pitchFamily="34" charset="0"/>
                <a:ea typeface="Trebuchet MS" charset="0"/>
                <a:cs typeface="Trebuchet MS" charset="0"/>
              </a:defRPr>
            </a:lvl1pPr>
          </a:lstStyle>
          <a:p>
            <a:r>
              <a:rPr lang="en-US" dirty="0">
                <a:solidFill>
                  <a:schemeClr val="tx1"/>
                </a:solidFill>
              </a:rPr>
              <a:t>Early Stage Startup</a:t>
            </a:r>
          </a:p>
        </p:txBody>
      </p:sp>
      <p:sp>
        <p:nvSpPr>
          <p:cNvPr id="17" name="TextBox 16"/>
          <p:cNvSpPr txBox="1"/>
          <p:nvPr/>
        </p:nvSpPr>
        <p:spPr>
          <a:xfrm>
            <a:off x="4746147" y="4535566"/>
            <a:ext cx="3095761"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Late Stage Startup</a:t>
            </a:r>
          </a:p>
        </p:txBody>
      </p:sp>
      <p:sp>
        <p:nvSpPr>
          <p:cNvPr id="18" name="TextBox 17"/>
          <p:cNvSpPr txBox="1"/>
          <p:nvPr/>
        </p:nvSpPr>
        <p:spPr>
          <a:xfrm>
            <a:off x="855407" y="3277167"/>
            <a:ext cx="1841694" cy="738664"/>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Invention Disclosure</a:t>
            </a:r>
          </a:p>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(research driven)</a:t>
            </a:r>
          </a:p>
        </p:txBody>
      </p:sp>
      <p:sp>
        <p:nvSpPr>
          <p:cNvPr id="20" name="TextBox 19"/>
          <p:cNvSpPr txBox="1"/>
          <p:nvPr/>
        </p:nvSpPr>
        <p:spPr>
          <a:xfrm>
            <a:off x="6620307" y="3303571"/>
            <a:ext cx="3095761" cy="307777"/>
          </a:xfrm>
          <a:prstGeom prst="rect">
            <a:avLst/>
          </a:prstGeom>
          <a:noFill/>
        </p:spPr>
        <p:txBody>
          <a:bodyPr wrap="square" rtlCol="0">
            <a:spAutoFit/>
          </a:bodyPr>
          <a:lstStyle>
            <a:defPPr>
              <a:defRPr lang="en-US"/>
            </a:defPPr>
            <a:lvl1pPr algn="ctr">
              <a:defRPr sz="1400" b="1">
                <a:solidFill>
                  <a:schemeClr val="accent5">
                    <a:lumMod val="60000"/>
                    <a:lumOff val="40000"/>
                  </a:schemeClr>
                </a:solidFill>
                <a:effectLst>
                  <a:outerShdw blurRad="38100" dist="38100" dir="2700000" algn="tl">
                    <a:srgbClr val="000000">
                      <a:alpha val="43137"/>
                    </a:srgbClr>
                  </a:outerShdw>
                </a:effectLst>
                <a:latin typeface="Trebuchet MS" charset="0"/>
                <a:ea typeface="Trebuchet MS" charset="0"/>
                <a:cs typeface="Trebuchet MS" charset="0"/>
              </a:defRPr>
            </a:lvl1pPr>
          </a:lstStyle>
          <a:p>
            <a:r>
              <a:rPr lang="en-US" dirty="0">
                <a:solidFill>
                  <a:schemeClr val="tx1"/>
                </a:solidFill>
              </a:rPr>
              <a:t>Startup Exit</a:t>
            </a: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7365" y="2354437"/>
            <a:ext cx="450053" cy="495059"/>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9413" y="2058175"/>
            <a:ext cx="450053" cy="495059"/>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46639" y="2894348"/>
            <a:ext cx="450053" cy="495059"/>
          </a:xfrm>
          <a:prstGeom prst="rect">
            <a:avLst/>
          </a:prstGeom>
        </p:spPr>
      </p:pic>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08293" y="4095842"/>
            <a:ext cx="450053" cy="495059"/>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0237" y="3377069"/>
            <a:ext cx="450053" cy="495059"/>
          </a:xfrm>
          <a:prstGeom prst="rect">
            <a:avLst/>
          </a:prstGeom>
        </p:spPr>
      </p:pic>
      <p:pic>
        <p:nvPicPr>
          <p:cNvPr id="29" name="Picture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5547" y="4138941"/>
            <a:ext cx="513450" cy="513450"/>
          </a:xfrm>
          <a:prstGeom prst="rect">
            <a:avLst/>
          </a:prstGeom>
        </p:spPr>
      </p:pic>
      <p:pic>
        <p:nvPicPr>
          <p:cNvPr id="31" name="Picture 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1086" y="3137449"/>
            <a:ext cx="517913" cy="517913"/>
          </a:xfrm>
          <a:prstGeom prst="rect">
            <a:avLst/>
          </a:prstGeom>
        </p:spPr>
      </p:pic>
      <p:sp>
        <p:nvSpPr>
          <p:cNvPr id="2" name="Right Arrow 1"/>
          <p:cNvSpPr/>
          <p:nvPr/>
        </p:nvSpPr>
        <p:spPr>
          <a:xfrm rot="6989199">
            <a:off x="4169356" y="3261085"/>
            <a:ext cx="290519" cy="261991"/>
          </a:xfrm>
          <a:prstGeom prst="rightArrow">
            <a:avLst>
              <a:gd name="adj1" fmla="val 50000"/>
              <a:gd name="adj2" fmla="val 5108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Block Arc 33"/>
          <p:cNvSpPr/>
          <p:nvPr/>
        </p:nvSpPr>
        <p:spPr>
          <a:xfrm rot="19406914" flipH="1" flipV="1">
            <a:off x="3697445" y="1558566"/>
            <a:ext cx="1544552" cy="1807169"/>
          </a:xfrm>
          <a:prstGeom prst="blockArc">
            <a:avLst>
              <a:gd name="adj1" fmla="val 18539234"/>
              <a:gd name="adj2" fmla="val 80248"/>
              <a:gd name="adj3" fmla="val 727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Right Arrow 34"/>
          <p:cNvSpPr/>
          <p:nvPr/>
        </p:nvSpPr>
        <p:spPr>
          <a:xfrm rot="20963116">
            <a:off x="4397305" y="3054481"/>
            <a:ext cx="256975" cy="315922"/>
          </a:xfrm>
          <a:prstGeom prst="rightArrow">
            <a:avLst>
              <a:gd name="adj1" fmla="val 39587"/>
              <a:gd name="adj2" fmla="val 4999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69575" y="2501489"/>
            <a:ext cx="450053" cy="495059"/>
          </a:xfrm>
          <a:prstGeom prst="rect">
            <a:avLst/>
          </a:prstGeom>
        </p:spPr>
      </p:pic>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8372" y="2170002"/>
            <a:ext cx="450053" cy="495059"/>
          </a:xfrm>
          <a:prstGeom prst="rect">
            <a:avLst/>
          </a:prstGeom>
        </p:spPr>
      </p:pic>
      <p:sp>
        <p:nvSpPr>
          <p:cNvPr id="40" name="TextBox 39"/>
          <p:cNvSpPr txBox="1"/>
          <p:nvPr/>
        </p:nvSpPr>
        <p:spPr>
          <a:xfrm>
            <a:off x="3003398" y="1889546"/>
            <a:ext cx="1395376"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Marketing</a:t>
            </a:r>
          </a:p>
        </p:txBody>
      </p:sp>
      <p:sp>
        <p:nvSpPr>
          <p:cNvPr id="41" name="Block Arc 40"/>
          <p:cNvSpPr/>
          <p:nvPr/>
        </p:nvSpPr>
        <p:spPr>
          <a:xfrm rot="19462708" flipH="1">
            <a:off x="4979362" y="1983475"/>
            <a:ext cx="2471959" cy="2621265"/>
          </a:xfrm>
          <a:prstGeom prst="blockArc">
            <a:avLst>
              <a:gd name="adj1" fmla="val 10084173"/>
              <a:gd name="adj2" fmla="val 18280416"/>
              <a:gd name="adj3" fmla="val 4100"/>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4" name="Picture 2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90793" y="1826682"/>
            <a:ext cx="450053" cy="495059"/>
          </a:xfrm>
          <a:prstGeom prst="rect">
            <a:avLst/>
          </a:prstGeom>
          <a:noFill/>
        </p:spPr>
      </p:pic>
      <p:sp>
        <p:nvSpPr>
          <p:cNvPr id="42" name="Block Arc 41"/>
          <p:cNvSpPr/>
          <p:nvPr/>
        </p:nvSpPr>
        <p:spPr>
          <a:xfrm rot="9888369">
            <a:off x="693530" y="2397136"/>
            <a:ext cx="3670391" cy="3413094"/>
          </a:xfrm>
          <a:prstGeom prst="blockArc">
            <a:avLst>
              <a:gd name="adj1" fmla="val 11427125"/>
              <a:gd name="adj2" fmla="val 20711626"/>
              <a:gd name="adj3" fmla="val 3269"/>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8" name="Picture 2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029924" y="3448328"/>
            <a:ext cx="503039" cy="503039"/>
          </a:xfrm>
          <a:prstGeom prst="rect">
            <a:avLst/>
          </a:prstGeom>
        </p:spPr>
      </p:pic>
      <p:sp>
        <p:nvSpPr>
          <p:cNvPr id="14" name="TextBox 13"/>
          <p:cNvSpPr txBox="1"/>
          <p:nvPr/>
        </p:nvSpPr>
        <p:spPr>
          <a:xfrm>
            <a:off x="2714615" y="3903540"/>
            <a:ext cx="1988453" cy="307777"/>
          </a:xfrm>
          <a:prstGeom prst="rect">
            <a:avLst/>
          </a:prstGeom>
          <a:noFill/>
        </p:spPr>
        <p:txBody>
          <a:bodyPr wrap="square" rtlCol="0">
            <a:spAutoFit/>
          </a:bodyPr>
          <a:lstStyle/>
          <a:p>
            <a:pPr algn="ctr"/>
            <a:r>
              <a:rPr lang="en-US" sz="1400" b="1" dirty="0">
                <a:latin typeface="Trebuchet MS" panose="020B0603020202020204" pitchFamily="34" charset="0"/>
                <a:ea typeface="Trebuchet MS" charset="0"/>
                <a:cs typeface="Trebuchet MS" charset="0"/>
              </a:rPr>
              <a:t>Existing </a:t>
            </a:r>
            <a:r>
              <a:rPr lang="en-US" sz="1400" b="1" dirty="0">
                <a:effectLst>
                  <a:outerShdw blurRad="38100" dist="38100" dir="2700000" algn="tl">
                    <a:srgbClr val="000000">
                      <a:alpha val="43137"/>
                    </a:srgbClr>
                  </a:outerShdw>
                </a:effectLst>
                <a:latin typeface="Trebuchet MS" panose="020B0603020202020204" pitchFamily="34" charset="0"/>
                <a:ea typeface="Trebuchet MS" charset="0"/>
                <a:cs typeface="Trebuchet MS" charset="0"/>
              </a:rPr>
              <a:t>Business</a:t>
            </a:r>
          </a:p>
        </p:txBody>
      </p:sp>
      <p:sp>
        <p:nvSpPr>
          <p:cNvPr id="43" name="TextBox 42"/>
          <p:cNvSpPr txBox="1"/>
          <p:nvPr/>
        </p:nvSpPr>
        <p:spPr>
          <a:xfrm>
            <a:off x="2637073" y="4750930"/>
            <a:ext cx="1647357" cy="523220"/>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Revenue generation</a:t>
            </a:r>
          </a:p>
        </p:txBody>
      </p:sp>
    </p:spTree>
    <p:extLst>
      <p:ext uri="{BB962C8B-B14F-4D97-AF65-F5344CB8AC3E}">
        <p14:creationId xmlns:p14="http://schemas.microsoft.com/office/powerpoint/2010/main" val="3495582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1422" y="1472141"/>
            <a:ext cx="557562" cy="557562"/>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9486" y="2185642"/>
            <a:ext cx="501435" cy="55157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08135" y="2893160"/>
            <a:ext cx="564136" cy="620551"/>
          </a:xfrm>
          <a:prstGeom prst="rect">
            <a:avLst/>
          </a:prstGeom>
        </p:spPr>
      </p:pic>
      <p:sp>
        <p:nvSpPr>
          <p:cNvPr id="9" name="TextBox 8"/>
          <p:cNvSpPr txBox="1"/>
          <p:nvPr/>
        </p:nvSpPr>
        <p:spPr>
          <a:xfrm>
            <a:off x="3654319" y="1509040"/>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Invention Disclosure</a:t>
            </a:r>
          </a:p>
        </p:txBody>
      </p:sp>
      <p:sp>
        <p:nvSpPr>
          <p:cNvPr id="10" name="TextBox 9"/>
          <p:cNvSpPr txBox="1"/>
          <p:nvPr/>
        </p:nvSpPr>
        <p:spPr>
          <a:xfrm>
            <a:off x="3672009" y="2207048"/>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Provisional Patent Application Filing</a:t>
            </a:r>
          </a:p>
        </p:txBody>
      </p:sp>
      <p:sp>
        <p:nvSpPr>
          <p:cNvPr id="11" name="TextBox 10"/>
          <p:cNvSpPr txBox="1"/>
          <p:nvPr/>
        </p:nvSpPr>
        <p:spPr>
          <a:xfrm>
            <a:off x="3647894" y="3000782"/>
            <a:ext cx="1841694" cy="307777"/>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Publish</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1893" y="2899449"/>
            <a:ext cx="573179" cy="591287"/>
          </a:xfrm>
          <a:prstGeom prst="rect">
            <a:avLst/>
          </a:prstGeom>
        </p:spPr>
      </p:pic>
      <p:sp>
        <p:nvSpPr>
          <p:cNvPr id="13" name="TextBox 12"/>
          <p:cNvSpPr txBox="1"/>
          <p:nvPr/>
        </p:nvSpPr>
        <p:spPr>
          <a:xfrm>
            <a:off x="5876920" y="2930360"/>
            <a:ext cx="1841694"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Marketing</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5696" y="4287633"/>
            <a:ext cx="569014" cy="586505"/>
          </a:xfrm>
          <a:prstGeom prst="rect">
            <a:avLst/>
          </a:prstGeom>
        </p:spPr>
      </p:pic>
      <p:grpSp>
        <p:nvGrpSpPr>
          <p:cNvPr id="27" name="Group 26"/>
          <p:cNvGrpSpPr/>
          <p:nvPr/>
        </p:nvGrpSpPr>
        <p:grpSpPr>
          <a:xfrm>
            <a:off x="3030305" y="5030077"/>
            <a:ext cx="519796" cy="518952"/>
            <a:chOff x="6288330" y="2721989"/>
            <a:chExt cx="427473" cy="462044"/>
          </a:xfrm>
        </p:grpSpPr>
        <p:pic>
          <p:nvPicPr>
            <p:cNvPr id="25" name="Picture 24"/>
            <p:cNvPicPr>
              <a:picLocks noChangeAspect="1"/>
            </p:cNvPicPr>
            <p:nvPr/>
          </p:nvPicPr>
          <p:blipFill>
            <a:blip r:embed="rId5"/>
            <a:stretch>
              <a:fillRect/>
            </a:stretch>
          </p:blipFill>
          <p:spPr>
            <a:xfrm>
              <a:off x="6335024" y="2772593"/>
              <a:ext cx="337981" cy="353467"/>
            </a:xfrm>
            <a:prstGeom prst="rect">
              <a:avLst/>
            </a:prstGeom>
          </p:spPr>
        </p:pic>
        <p:sp>
          <p:nvSpPr>
            <p:cNvPr id="26" name="Oval 25"/>
            <p:cNvSpPr/>
            <p:nvPr/>
          </p:nvSpPr>
          <p:spPr>
            <a:xfrm>
              <a:off x="6288330" y="2721989"/>
              <a:ext cx="427473" cy="462044"/>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8" name="TextBox 27"/>
          <p:cNvSpPr txBox="1"/>
          <p:nvPr/>
        </p:nvSpPr>
        <p:spPr>
          <a:xfrm>
            <a:off x="3690212" y="5036721"/>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Foreign filing Decisions</a:t>
            </a:r>
          </a:p>
        </p:txBody>
      </p:sp>
      <p:grpSp>
        <p:nvGrpSpPr>
          <p:cNvPr id="32" name="Group 31"/>
          <p:cNvGrpSpPr/>
          <p:nvPr/>
        </p:nvGrpSpPr>
        <p:grpSpPr>
          <a:xfrm>
            <a:off x="3015165" y="5704968"/>
            <a:ext cx="550077" cy="518841"/>
            <a:chOff x="4686300" y="3571874"/>
            <a:chExt cx="638209" cy="642667"/>
          </a:xfrm>
        </p:grpSpPr>
        <p:pic>
          <p:nvPicPr>
            <p:cNvPr id="30" name="Picture 29"/>
            <p:cNvPicPr>
              <a:picLocks noChangeAspect="1"/>
            </p:cNvPicPr>
            <p:nvPr/>
          </p:nvPicPr>
          <p:blipFill>
            <a:blip r:embed="rId6"/>
            <a:stretch>
              <a:fillRect/>
            </a:stretch>
          </p:blipFill>
          <p:spPr>
            <a:xfrm>
              <a:off x="4752005" y="3626768"/>
              <a:ext cx="532877" cy="532878"/>
            </a:xfrm>
            <a:prstGeom prst="rect">
              <a:avLst/>
            </a:prstGeom>
          </p:spPr>
        </p:pic>
        <p:sp>
          <p:nvSpPr>
            <p:cNvPr id="31" name="Oval 30"/>
            <p:cNvSpPr/>
            <p:nvPr/>
          </p:nvSpPr>
          <p:spPr>
            <a:xfrm>
              <a:off x="4686300" y="3571874"/>
              <a:ext cx="638209" cy="642667"/>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3" name="TextBox 32"/>
          <p:cNvSpPr txBox="1"/>
          <p:nvPr/>
        </p:nvSpPr>
        <p:spPr>
          <a:xfrm>
            <a:off x="3628085" y="5855601"/>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Patent Issued by individual country</a:t>
            </a:r>
          </a:p>
        </p:txBody>
      </p:sp>
      <p:sp>
        <p:nvSpPr>
          <p:cNvPr id="34" name="Down Arrow 33"/>
          <p:cNvSpPr/>
          <p:nvPr/>
        </p:nvSpPr>
        <p:spPr>
          <a:xfrm>
            <a:off x="4465614" y="1995274"/>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Down Arrow 34"/>
          <p:cNvSpPr/>
          <p:nvPr/>
        </p:nvSpPr>
        <p:spPr>
          <a:xfrm>
            <a:off x="4465613" y="2703002"/>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Down Arrow 35"/>
          <p:cNvSpPr/>
          <p:nvPr/>
        </p:nvSpPr>
        <p:spPr>
          <a:xfrm>
            <a:off x="4465612" y="3295139"/>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Down Arrow 36"/>
          <p:cNvSpPr/>
          <p:nvPr/>
        </p:nvSpPr>
        <p:spPr>
          <a:xfrm>
            <a:off x="4465614" y="4089954"/>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Down Arrow 37"/>
          <p:cNvSpPr/>
          <p:nvPr/>
        </p:nvSpPr>
        <p:spPr>
          <a:xfrm>
            <a:off x="4465612" y="4814464"/>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Down Arrow 38"/>
          <p:cNvSpPr/>
          <p:nvPr/>
        </p:nvSpPr>
        <p:spPr>
          <a:xfrm>
            <a:off x="4465614" y="5630036"/>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0" name="Picture 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84602" y="4021273"/>
            <a:ext cx="567921" cy="624714"/>
          </a:xfrm>
          <a:prstGeom prst="rect">
            <a:avLst/>
          </a:prstGeom>
        </p:spPr>
      </p:pic>
      <p:sp>
        <p:nvSpPr>
          <p:cNvPr id="41" name="TextBox 40"/>
          <p:cNvSpPr txBox="1"/>
          <p:nvPr/>
        </p:nvSpPr>
        <p:spPr>
          <a:xfrm>
            <a:off x="5745959" y="4170307"/>
            <a:ext cx="1841694"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Licensing</a:t>
            </a:r>
          </a:p>
        </p:txBody>
      </p:sp>
      <p:sp>
        <p:nvSpPr>
          <p:cNvPr id="42" name="Down Arrow 41"/>
          <p:cNvSpPr/>
          <p:nvPr/>
        </p:nvSpPr>
        <p:spPr>
          <a:xfrm>
            <a:off x="6639383" y="3269998"/>
            <a:ext cx="147226" cy="909743"/>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Left Brace 44"/>
          <p:cNvSpPr/>
          <p:nvPr/>
        </p:nvSpPr>
        <p:spPr>
          <a:xfrm>
            <a:off x="2756123" y="1593559"/>
            <a:ext cx="187011" cy="866274"/>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TextBox 45"/>
          <p:cNvSpPr txBox="1"/>
          <p:nvPr/>
        </p:nvSpPr>
        <p:spPr>
          <a:xfrm>
            <a:off x="1286061" y="1922363"/>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2-3 weeks </a:t>
            </a:r>
          </a:p>
        </p:txBody>
      </p:sp>
      <p:sp>
        <p:nvSpPr>
          <p:cNvPr id="47" name="Left Brace 46"/>
          <p:cNvSpPr/>
          <p:nvPr/>
        </p:nvSpPr>
        <p:spPr>
          <a:xfrm>
            <a:off x="2752014" y="2604494"/>
            <a:ext cx="220973" cy="1390448"/>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47"/>
          <p:cNvSpPr txBox="1"/>
          <p:nvPr/>
        </p:nvSpPr>
        <p:spPr>
          <a:xfrm>
            <a:off x="1240628" y="3000829"/>
            <a:ext cx="1510748" cy="553998"/>
          </a:xfrm>
          <a:prstGeom prst="rect">
            <a:avLst/>
          </a:prstGeom>
          <a:noFill/>
        </p:spPr>
        <p:txBody>
          <a:bodyPr wrap="square" rtlCol="0">
            <a:spAutoFit/>
          </a:bodyPr>
          <a:lstStyle/>
          <a:p>
            <a:pPr algn="ctr"/>
            <a:r>
              <a:rPr lang="en-US" sz="1000" b="1" i="1" dirty="0">
                <a:latin typeface="Trebuchet MS" panose="020B0603020202020204" pitchFamily="34" charset="0"/>
              </a:rPr>
              <a:t>10 Months from date of filing</a:t>
            </a:r>
          </a:p>
          <a:p>
            <a:pPr algn="ctr"/>
            <a:endParaRPr lang="en-US" sz="1000" b="1" i="1" dirty="0">
              <a:latin typeface="Trebuchet MS" panose="020B0603020202020204" pitchFamily="34" charset="0"/>
            </a:endParaRPr>
          </a:p>
        </p:txBody>
      </p:sp>
      <p:sp>
        <p:nvSpPr>
          <p:cNvPr id="49" name="Left Brace 48"/>
          <p:cNvSpPr/>
          <p:nvPr/>
        </p:nvSpPr>
        <p:spPr>
          <a:xfrm>
            <a:off x="1225459" y="2639553"/>
            <a:ext cx="149783" cy="2055173"/>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TextBox 49"/>
          <p:cNvSpPr txBox="1"/>
          <p:nvPr/>
        </p:nvSpPr>
        <p:spPr>
          <a:xfrm>
            <a:off x="-11520" y="3544028"/>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12 Months</a:t>
            </a:r>
          </a:p>
        </p:txBody>
      </p:sp>
      <p:sp>
        <p:nvSpPr>
          <p:cNvPr id="51" name="Left Brace 50"/>
          <p:cNvSpPr/>
          <p:nvPr/>
        </p:nvSpPr>
        <p:spPr>
          <a:xfrm>
            <a:off x="2788138" y="4447066"/>
            <a:ext cx="154996" cy="1022522"/>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TextBox 51"/>
          <p:cNvSpPr txBox="1"/>
          <p:nvPr/>
        </p:nvSpPr>
        <p:spPr>
          <a:xfrm>
            <a:off x="1413694" y="4838028"/>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18 months</a:t>
            </a:r>
          </a:p>
        </p:txBody>
      </p:sp>
      <p:sp>
        <p:nvSpPr>
          <p:cNvPr id="2" name="Bent-Up Arrow 1"/>
          <p:cNvSpPr/>
          <p:nvPr/>
        </p:nvSpPr>
        <p:spPr>
          <a:xfrm rot="10800000" flipH="1">
            <a:off x="5358076" y="2516960"/>
            <a:ext cx="745301" cy="373801"/>
          </a:xfrm>
          <a:prstGeom prst="bentUp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53" name="Straight Connector 52"/>
          <p:cNvCxnSpPr/>
          <p:nvPr/>
        </p:nvCxnSpPr>
        <p:spPr>
          <a:xfrm>
            <a:off x="7266337" y="1593559"/>
            <a:ext cx="46448" cy="4518123"/>
          </a:xfrm>
          <a:prstGeom prst="line">
            <a:avLst/>
          </a:prstGeom>
          <a:ln>
            <a:solidFill>
              <a:schemeClr val="bg1"/>
            </a:solidFill>
            <a:prstDash val="dash"/>
          </a:ln>
        </p:spPr>
        <p:style>
          <a:lnRef idx="3">
            <a:schemeClr val="dk1"/>
          </a:lnRef>
          <a:fillRef idx="0">
            <a:schemeClr val="dk1"/>
          </a:fillRef>
          <a:effectRef idx="2">
            <a:schemeClr val="dk1"/>
          </a:effectRef>
          <a:fontRef idx="minor">
            <a:schemeClr val="tx1"/>
          </a:fontRef>
        </p:style>
      </p:cxnSp>
      <p:sp>
        <p:nvSpPr>
          <p:cNvPr id="54" name="Left Brace 53"/>
          <p:cNvSpPr/>
          <p:nvPr/>
        </p:nvSpPr>
        <p:spPr>
          <a:xfrm>
            <a:off x="1462878" y="1699879"/>
            <a:ext cx="172242" cy="1320773"/>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TextBox 54"/>
          <p:cNvSpPr txBox="1"/>
          <p:nvPr/>
        </p:nvSpPr>
        <p:spPr>
          <a:xfrm>
            <a:off x="176059" y="2213611"/>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90 days</a:t>
            </a:r>
          </a:p>
        </p:txBody>
      </p:sp>
      <p:sp>
        <p:nvSpPr>
          <p:cNvPr id="57" name="TextBox 56"/>
          <p:cNvSpPr txBox="1"/>
          <p:nvPr/>
        </p:nvSpPr>
        <p:spPr>
          <a:xfrm>
            <a:off x="6966637" y="2341212"/>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 $2000</a:t>
            </a:r>
          </a:p>
        </p:txBody>
      </p:sp>
      <p:sp>
        <p:nvSpPr>
          <p:cNvPr id="58" name="TextBox 57"/>
          <p:cNvSpPr txBox="1"/>
          <p:nvPr/>
        </p:nvSpPr>
        <p:spPr>
          <a:xfrm>
            <a:off x="7206302" y="4434208"/>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≈$20,000 -$30,000</a:t>
            </a:r>
          </a:p>
        </p:txBody>
      </p:sp>
      <p:sp>
        <p:nvSpPr>
          <p:cNvPr id="59" name="TextBox 58"/>
          <p:cNvSpPr txBox="1"/>
          <p:nvPr/>
        </p:nvSpPr>
        <p:spPr>
          <a:xfrm>
            <a:off x="7168134" y="5281693"/>
            <a:ext cx="1510748" cy="553998"/>
          </a:xfrm>
          <a:prstGeom prst="rect">
            <a:avLst/>
          </a:prstGeom>
          <a:noFill/>
        </p:spPr>
        <p:txBody>
          <a:bodyPr wrap="square" rtlCol="0">
            <a:spAutoFit/>
          </a:bodyPr>
          <a:lstStyle/>
          <a:p>
            <a:pPr algn="ctr"/>
            <a:r>
              <a:rPr lang="en-US" sz="1000" b="1" i="1" dirty="0">
                <a:latin typeface="Trebuchet MS" panose="020B0603020202020204" pitchFamily="34" charset="0"/>
              </a:rPr>
              <a:t>≈$20,000 -$30,000</a:t>
            </a:r>
          </a:p>
          <a:p>
            <a:pPr algn="ctr"/>
            <a:r>
              <a:rPr lang="en-US" sz="1000" b="1" i="1" dirty="0">
                <a:latin typeface="Trebuchet MS" panose="020B0603020202020204" pitchFamily="34" charset="0"/>
              </a:rPr>
              <a:t> + </a:t>
            </a:r>
          </a:p>
          <a:p>
            <a:pPr algn="ctr"/>
            <a:r>
              <a:rPr lang="en-US" sz="1000" b="1" i="1" dirty="0">
                <a:latin typeface="Trebuchet MS" panose="020B0603020202020204" pitchFamily="34" charset="0"/>
              </a:rPr>
              <a:t>$20,000/country</a:t>
            </a:r>
          </a:p>
        </p:txBody>
      </p:sp>
      <p:sp>
        <p:nvSpPr>
          <p:cNvPr id="56" name="TextBox 55"/>
          <p:cNvSpPr txBox="1"/>
          <p:nvPr/>
        </p:nvSpPr>
        <p:spPr>
          <a:xfrm>
            <a:off x="409746" y="990839"/>
            <a:ext cx="8734254" cy="523220"/>
          </a:xfrm>
          <a:prstGeom prst="rect">
            <a:avLst/>
          </a:prstGeom>
          <a:noFill/>
        </p:spPr>
        <p:txBody>
          <a:bodyPr wrap="square" rtlCol="0">
            <a:spAutoFit/>
          </a:bodyPr>
          <a:lstStyle/>
          <a:p>
            <a:r>
              <a:rPr lang="en-US" sz="2800" b="1" u="sng" dirty="0">
                <a:latin typeface="Trebuchet MS" charset="0"/>
                <a:ea typeface="Trebuchet MS" charset="0"/>
                <a:cs typeface="Trebuchet MS" charset="0"/>
              </a:rPr>
              <a:t>WIPO/USPTO/UH Processes</a:t>
            </a:r>
          </a:p>
        </p:txBody>
      </p:sp>
      <p:sp>
        <p:nvSpPr>
          <p:cNvPr id="5" name="Rectangle 4"/>
          <p:cNvSpPr/>
          <p:nvPr/>
        </p:nvSpPr>
        <p:spPr>
          <a:xfrm>
            <a:off x="5353460" y="2441245"/>
            <a:ext cx="1852842" cy="23126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14" name="Rectangle 13"/>
          <p:cNvSpPr/>
          <p:nvPr/>
        </p:nvSpPr>
        <p:spPr>
          <a:xfrm>
            <a:off x="413738" y="1492506"/>
            <a:ext cx="2557628" cy="45313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16" name="Rectangle 15"/>
          <p:cNvSpPr/>
          <p:nvPr/>
        </p:nvSpPr>
        <p:spPr>
          <a:xfrm>
            <a:off x="7245722" y="1452504"/>
            <a:ext cx="1391057" cy="465917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grpSp>
        <p:nvGrpSpPr>
          <p:cNvPr id="29" name="Group 28"/>
          <p:cNvGrpSpPr/>
          <p:nvPr/>
        </p:nvGrpSpPr>
        <p:grpSpPr>
          <a:xfrm>
            <a:off x="3076467" y="3669650"/>
            <a:ext cx="427473" cy="462044"/>
            <a:chOff x="1300942" y="3153030"/>
            <a:chExt cx="427473" cy="462044"/>
          </a:xfrm>
        </p:grpSpPr>
        <p:pic>
          <p:nvPicPr>
            <p:cNvPr id="19" name="Picture 18"/>
            <p:cNvPicPr>
              <a:picLocks noChangeAspect="1"/>
            </p:cNvPicPr>
            <p:nvPr/>
          </p:nvPicPr>
          <p:blipFill>
            <a:blip r:embed="rId8"/>
            <a:stretch>
              <a:fillRect/>
            </a:stretch>
          </p:blipFill>
          <p:spPr>
            <a:xfrm>
              <a:off x="1332667" y="3167779"/>
              <a:ext cx="340288" cy="430797"/>
            </a:xfrm>
            <a:prstGeom prst="rect">
              <a:avLst/>
            </a:prstGeom>
          </p:spPr>
        </p:pic>
        <p:sp>
          <p:nvSpPr>
            <p:cNvPr id="15" name="Oval 14"/>
            <p:cNvSpPr/>
            <p:nvPr/>
          </p:nvSpPr>
          <p:spPr>
            <a:xfrm>
              <a:off x="1300942" y="3153030"/>
              <a:ext cx="427473" cy="462044"/>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2" name="TextBox 21"/>
          <p:cNvSpPr txBox="1"/>
          <p:nvPr/>
        </p:nvSpPr>
        <p:spPr>
          <a:xfrm>
            <a:off x="3448263" y="3570137"/>
            <a:ext cx="227995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Intellectual Property Committee Decision</a:t>
            </a:r>
          </a:p>
        </p:txBody>
      </p:sp>
      <p:sp>
        <p:nvSpPr>
          <p:cNvPr id="24" name="TextBox 23"/>
          <p:cNvSpPr txBox="1"/>
          <p:nvPr/>
        </p:nvSpPr>
        <p:spPr>
          <a:xfrm>
            <a:off x="3562071" y="4341970"/>
            <a:ext cx="215237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Non- Provisional Patent Application/PCT Filing</a:t>
            </a:r>
          </a:p>
        </p:txBody>
      </p:sp>
      <p:sp>
        <p:nvSpPr>
          <p:cNvPr id="60" name="Rectangle 59"/>
          <p:cNvSpPr/>
          <p:nvPr/>
        </p:nvSpPr>
        <p:spPr>
          <a:xfrm>
            <a:off x="3589992" y="3443417"/>
            <a:ext cx="2069473" cy="2320325"/>
          </a:xfrm>
          <a:prstGeom prst="rect">
            <a:avLst/>
          </a:pr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0583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7781" y="1515273"/>
            <a:ext cx="557562" cy="557562"/>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5845" y="2227202"/>
            <a:ext cx="501435" cy="55157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4494" y="2933148"/>
            <a:ext cx="564136" cy="620551"/>
          </a:xfrm>
          <a:prstGeom prst="rect">
            <a:avLst/>
          </a:prstGeom>
        </p:spPr>
      </p:pic>
      <p:sp>
        <p:nvSpPr>
          <p:cNvPr id="9" name="TextBox 8"/>
          <p:cNvSpPr txBox="1"/>
          <p:nvPr/>
        </p:nvSpPr>
        <p:spPr>
          <a:xfrm>
            <a:off x="4079983" y="1528099"/>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Invention Disclosure</a:t>
            </a:r>
          </a:p>
        </p:txBody>
      </p:sp>
      <p:sp>
        <p:nvSpPr>
          <p:cNvPr id="10" name="TextBox 9"/>
          <p:cNvSpPr txBox="1"/>
          <p:nvPr/>
        </p:nvSpPr>
        <p:spPr>
          <a:xfrm>
            <a:off x="3906509" y="2269503"/>
            <a:ext cx="2223853"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Provisional Patent Application (Prov) Filing</a:t>
            </a:r>
          </a:p>
        </p:txBody>
      </p:sp>
      <p:sp>
        <p:nvSpPr>
          <p:cNvPr id="11" name="TextBox 10"/>
          <p:cNvSpPr txBox="1"/>
          <p:nvPr/>
        </p:nvSpPr>
        <p:spPr>
          <a:xfrm>
            <a:off x="4011601" y="2988665"/>
            <a:ext cx="1841694" cy="307777"/>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Publish</a:t>
            </a:r>
          </a:p>
        </p:txBody>
      </p:sp>
      <p:grpSp>
        <p:nvGrpSpPr>
          <p:cNvPr id="29" name="Group 28"/>
          <p:cNvGrpSpPr/>
          <p:nvPr/>
        </p:nvGrpSpPr>
        <p:grpSpPr>
          <a:xfrm>
            <a:off x="3522826" y="3717500"/>
            <a:ext cx="427473" cy="462044"/>
            <a:chOff x="1300942" y="3153030"/>
            <a:chExt cx="427473" cy="462044"/>
          </a:xfrm>
        </p:grpSpPr>
        <p:pic>
          <p:nvPicPr>
            <p:cNvPr id="19" name="Picture 18"/>
            <p:cNvPicPr>
              <a:picLocks noChangeAspect="1"/>
            </p:cNvPicPr>
            <p:nvPr/>
          </p:nvPicPr>
          <p:blipFill>
            <a:blip r:embed="rId5"/>
            <a:stretch>
              <a:fillRect/>
            </a:stretch>
          </p:blipFill>
          <p:spPr>
            <a:xfrm>
              <a:off x="1332667" y="3167779"/>
              <a:ext cx="340288" cy="430797"/>
            </a:xfrm>
            <a:prstGeom prst="rect">
              <a:avLst/>
            </a:prstGeom>
            <a:ln>
              <a:solidFill>
                <a:schemeClr val="tx1"/>
              </a:solidFill>
            </a:ln>
          </p:spPr>
        </p:pic>
        <p:sp>
          <p:nvSpPr>
            <p:cNvPr id="15" name="Oval 14"/>
            <p:cNvSpPr/>
            <p:nvPr/>
          </p:nvSpPr>
          <p:spPr>
            <a:xfrm>
              <a:off x="1300942" y="3153030"/>
              <a:ext cx="427473" cy="46204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2" name="TextBox 21"/>
          <p:cNvSpPr txBox="1"/>
          <p:nvPr/>
        </p:nvSpPr>
        <p:spPr>
          <a:xfrm>
            <a:off x="4011601" y="3487351"/>
            <a:ext cx="1841694" cy="738664"/>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Intellectual Property Committee Decision</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2055" y="4333911"/>
            <a:ext cx="569014" cy="586505"/>
          </a:xfrm>
          <a:prstGeom prst="rect">
            <a:avLst/>
          </a:prstGeom>
        </p:spPr>
      </p:pic>
      <p:sp>
        <p:nvSpPr>
          <p:cNvPr id="24" name="TextBox 23"/>
          <p:cNvSpPr txBox="1"/>
          <p:nvPr/>
        </p:nvSpPr>
        <p:spPr>
          <a:xfrm>
            <a:off x="3906509" y="4361578"/>
            <a:ext cx="2077535" cy="738664"/>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Non-Provisional Patent Application/PCT Filing</a:t>
            </a:r>
          </a:p>
        </p:txBody>
      </p:sp>
      <p:grpSp>
        <p:nvGrpSpPr>
          <p:cNvPr id="27" name="Group 26"/>
          <p:cNvGrpSpPr/>
          <p:nvPr/>
        </p:nvGrpSpPr>
        <p:grpSpPr>
          <a:xfrm>
            <a:off x="3476664" y="5074783"/>
            <a:ext cx="519796" cy="518952"/>
            <a:chOff x="6288330" y="2721989"/>
            <a:chExt cx="427473" cy="462044"/>
          </a:xfrm>
        </p:grpSpPr>
        <p:pic>
          <p:nvPicPr>
            <p:cNvPr id="25" name="Picture 24"/>
            <p:cNvPicPr>
              <a:picLocks noChangeAspect="1"/>
            </p:cNvPicPr>
            <p:nvPr/>
          </p:nvPicPr>
          <p:blipFill>
            <a:blip r:embed="rId6"/>
            <a:stretch>
              <a:fillRect/>
            </a:stretch>
          </p:blipFill>
          <p:spPr>
            <a:xfrm>
              <a:off x="6335024" y="2772593"/>
              <a:ext cx="337981" cy="353467"/>
            </a:xfrm>
            <a:prstGeom prst="rect">
              <a:avLst/>
            </a:prstGeom>
            <a:ln>
              <a:solidFill>
                <a:schemeClr val="tx1"/>
              </a:solidFill>
            </a:ln>
          </p:spPr>
        </p:pic>
        <p:sp>
          <p:nvSpPr>
            <p:cNvPr id="26" name="Oval 25"/>
            <p:cNvSpPr/>
            <p:nvPr/>
          </p:nvSpPr>
          <p:spPr>
            <a:xfrm>
              <a:off x="6288330" y="2721989"/>
              <a:ext cx="427473" cy="46204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8" name="TextBox 27"/>
          <p:cNvSpPr txBox="1"/>
          <p:nvPr/>
        </p:nvSpPr>
        <p:spPr>
          <a:xfrm>
            <a:off x="3977447" y="5275292"/>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Foreign filing Decisions</a:t>
            </a:r>
          </a:p>
        </p:txBody>
      </p:sp>
      <p:grpSp>
        <p:nvGrpSpPr>
          <p:cNvPr id="32" name="Group 31"/>
          <p:cNvGrpSpPr/>
          <p:nvPr/>
        </p:nvGrpSpPr>
        <p:grpSpPr>
          <a:xfrm>
            <a:off x="3461524" y="5748100"/>
            <a:ext cx="550077" cy="518841"/>
            <a:chOff x="4686300" y="3571874"/>
            <a:chExt cx="638209" cy="642667"/>
          </a:xfrm>
        </p:grpSpPr>
        <p:pic>
          <p:nvPicPr>
            <p:cNvPr id="30" name="Picture 29"/>
            <p:cNvPicPr>
              <a:picLocks noChangeAspect="1"/>
            </p:cNvPicPr>
            <p:nvPr/>
          </p:nvPicPr>
          <p:blipFill>
            <a:blip r:embed="rId7"/>
            <a:stretch>
              <a:fillRect/>
            </a:stretch>
          </p:blipFill>
          <p:spPr>
            <a:xfrm>
              <a:off x="4752005" y="3626768"/>
              <a:ext cx="532877" cy="532878"/>
            </a:xfrm>
            <a:prstGeom prst="rect">
              <a:avLst/>
            </a:prstGeom>
            <a:ln>
              <a:solidFill>
                <a:schemeClr val="tx1"/>
              </a:solidFill>
            </a:ln>
          </p:spPr>
        </p:pic>
        <p:sp>
          <p:nvSpPr>
            <p:cNvPr id="31" name="Oval 30"/>
            <p:cNvSpPr/>
            <p:nvPr/>
          </p:nvSpPr>
          <p:spPr>
            <a:xfrm>
              <a:off x="4686300" y="3571874"/>
              <a:ext cx="638209" cy="642667"/>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3" name="TextBox 32"/>
          <p:cNvSpPr txBox="1"/>
          <p:nvPr/>
        </p:nvSpPr>
        <p:spPr>
          <a:xfrm>
            <a:off x="3965175" y="5972243"/>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Patent Issued by Individual Country</a:t>
            </a:r>
          </a:p>
        </p:txBody>
      </p:sp>
      <p:sp>
        <p:nvSpPr>
          <p:cNvPr id="34" name="Down Arrow 33"/>
          <p:cNvSpPr/>
          <p:nvPr/>
        </p:nvSpPr>
        <p:spPr>
          <a:xfrm>
            <a:off x="4831186" y="2003939"/>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Down Arrow 34"/>
          <p:cNvSpPr/>
          <p:nvPr/>
        </p:nvSpPr>
        <p:spPr>
          <a:xfrm>
            <a:off x="4831186" y="2742531"/>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Down Arrow 35"/>
          <p:cNvSpPr/>
          <p:nvPr/>
        </p:nvSpPr>
        <p:spPr>
          <a:xfrm>
            <a:off x="4831186" y="3233780"/>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Down Arrow 36"/>
          <p:cNvSpPr/>
          <p:nvPr/>
        </p:nvSpPr>
        <p:spPr>
          <a:xfrm>
            <a:off x="4827637" y="4171406"/>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Down Arrow 37"/>
          <p:cNvSpPr/>
          <p:nvPr/>
        </p:nvSpPr>
        <p:spPr>
          <a:xfrm>
            <a:off x="4831186" y="5078338"/>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Down Arrow 38"/>
          <p:cNvSpPr/>
          <p:nvPr/>
        </p:nvSpPr>
        <p:spPr>
          <a:xfrm>
            <a:off x="4842033" y="5799270"/>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Left Brace 46"/>
          <p:cNvSpPr/>
          <p:nvPr/>
        </p:nvSpPr>
        <p:spPr>
          <a:xfrm>
            <a:off x="3101150" y="2441531"/>
            <a:ext cx="220973" cy="2122345"/>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47"/>
          <p:cNvSpPr txBox="1"/>
          <p:nvPr/>
        </p:nvSpPr>
        <p:spPr>
          <a:xfrm>
            <a:off x="1768563" y="3208240"/>
            <a:ext cx="1285270" cy="830997"/>
          </a:xfrm>
          <a:prstGeom prst="rect">
            <a:avLst/>
          </a:prstGeom>
          <a:noFill/>
        </p:spPr>
        <p:txBody>
          <a:bodyPr wrap="square" rtlCol="0">
            <a:spAutoFit/>
          </a:bodyPr>
          <a:lstStyle/>
          <a:p>
            <a:pPr algn="ctr"/>
            <a:r>
              <a:rPr lang="en-US" sz="1200" b="1" i="1" dirty="0">
                <a:latin typeface="Trebuchet MS" panose="020B0603020202020204" pitchFamily="34" charset="0"/>
              </a:rPr>
              <a:t>10 Months from date of Prov filing</a:t>
            </a:r>
          </a:p>
          <a:p>
            <a:pPr algn="ctr"/>
            <a:endParaRPr lang="en-US" sz="1200" b="1" i="1" dirty="0">
              <a:latin typeface="Trebuchet MS" panose="020B0603020202020204" pitchFamily="34" charset="0"/>
            </a:endParaRPr>
          </a:p>
        </p:txBody>
      </p:sp>
      <p:sp>
        <p:nvSpPr>
          <p:cNvPr id="51" name="Left Brace 50"/>
          <p:cNvSpPr/>
          <p:nvPr/>
        </p:nvSpPr>
        <p:spPr>
          <a:xfrm>
            <a:off x="3130263" y="4605442"/>
            <a:ext cx="162746" cy="719383"/>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TextBox 51"/>
          <p:cNvSpPr txBox="1"/>
          <p:nvPr/>
        </p:nvSpPr>
        <p:spPr>
          <a:xfrm>
            <a:off x="1660534" y="4696561"/>
            <a:ext cx="1510748" cy="461665"/>
          </a:xfrm>
          <a:prstGeom prst="rect">
            <a:avLst/>
          </a:prstGeom>
          <a:noFill/>
        </p:spPr>
        <p:txBody>
          <a:bodyPr wrap="square" rtlCol="0">
            <a:spAutoFit/>
          </a:bodyPr>
          <a:lstStyle/>
          <a:p>
            <a:pPr algn="ctr"/>
            <a:r>
              <a:rPr lang="en-US" sz="1200" b="1" i="1" dirty="0">
                <a:latin typeface="Trebuchet MS" panose="020B0603020202020204" pitchFamily="34" charset="0"/>
              </a:rPr>
              <a:t>18 months from date of filing</a:t>
            </a:r>
          </a:p>
        </p:txBody>
      </p:sp>
      <p:sp>
        <p:nvSpPr>
          <p:cNvPr id="54" name="Left Brace 53"/>
          <p:cNvSpPr/>
          <p:nvPr/>
        </p:nvSpPr>
        <p:spPr>
          <a:xfrm>
            <a:off x="3125515" y="1880096"/>
            <a:ext cx="172242" cy="504248"/>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p>
        </p:txBody>
      </p:sp>
      <p:sp>
        <p:nvSpPr>
          <p:cNvPr id="55" name="TextBox 54"/>
          <p:cNvSpPr txBox="1"/>
          <p:nvPr/>
        </p:nvSpPr>
        <p:spPr>
          <a:xfrm>
            <a:off x="1833734" y="1984909"/>
            <a:ext cx="1510748" cy="276999"/>
          </a:xfrm>
          <a:prstGeom prst="rect">
            <a:avLst/>
          </a:prstGeom>
          <a:noFill/>
        </p:spPr>
        <p:txBody>
          <a:bodyPr wrap="square" rtlCol="0">
            <a:spAutoFit/>
          </a:bodyPr>
          <a:lstStyle/>
          <a:p>
            <a:pPr algn="ctr"/>
            <a:r>
              <a:rPr lang="en-US" sz="1200" b="1" i="1" dirty="0">
                <a:latin typeface="Trebuchet MS" panose="020B0603020202020204" pitchFamily="34" charset="0"/>
              </a:rPr>
              <a:t>90 days</a:t>
            </a:r>
          </a:p>
        </p:txBody>
      </p:sp>
      <p:sp>
        <p:nvSpPr>
          <p:cNvPr id="56" name="TextBox 55"/>
          <p:cNvSpPr txBox="1"/>
          <p:nvPr/>
        </p:nvSpPr>
        <p:spPr>
          <a:xfrm>
            <a:off x="409746" y="1033971"/>
            <a:ext cx="8734254" cy="461665"/>
          </a:xfrm>
          <a:prstGeom prst="rect">
            <a:avLst/>
          </a:prstGeom>
          <a:noFill/>
        </p:spPr>
        <p:txBody>
          <a:bodyPr wrap="square" rtlCol="0">
            <a:spAutoFit/>
          </a:bodyPr>
          <a:lstStyle/>
          <a:p>
            <a:r>
              <a:rPr lang="en-US" sz="2400" b="1" u="sng" dirty="0">
                <a:latin typeface="Trebuchet MS" charset="0"/>
                <a:ea typeface="Trebuchet MS" charset="0"/>
                <a:cs typeface="Trebuchet MS" charset="0"/>
              </a:rPr>
              <a:t>WIPO/USPTO/UH Processes</a:t>
            </a:r>
            <a:endParaRPr lang="en-US" sz="1600" b="1" u="sng" dirty="0">
              <a:latin typeface="Trebuchet MS" charset="0"/>
              <a:ea typeface="Trebuchet MS" charset="0"/>
              <a:cs typeface="Trebuchet MS" charset="0"/>
            </a:endParaRPr>
          </a:p>
        </p:txBody>
      </p:sp>
      <p:sp>
        <p:nvSpPr>
          <p:cNvPr id="64" name="Left Brace 63"/>
          <p:cNvSpPr/>
          <p:nvPr/>
        </p:nvSpPr>
        <p:spPr>
          <a:xfrm>
            <a:off x="3130263" y="5414060"/>
            <a:ext cx="162746" cy="719383"/>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TextBox 64"/>
          <p:cNvSpPr txBox="1"/>
          <p:nvPr/>
        </p:nvSpPr>
        <p:spPr>
          <a:xfrm>
            <a:off x="1638843" y="5474877"/>
            <a:ext cx="1510748" cy="461665"/>
          </a:xfrm>
          <a:prstGeom prst="rect">
            <a:avLst/>
          </a:prstGeom>
          <a:noFill/>
        </p:spPr>
        <p:txBody>
          <a:bodyPr wrap="square" rtlCol="0">
            <a:spAutoFit/>
          </a:bodyPr>
          <a:lstStyle/>
          <a:p>
            <a:pPr algn="ctr"/>
            <a:r>
              <a:rPr lang="en-US" sz="1200" b="1" i="1" dirty="0">
                <a:latin typeface="Trebuchet MS" panose="020B0603020202020204" pitchFamily="34" charset="0"/>
              </a:rPr>
              <a:t>12+ months from date of filing</a:t>
            </a:r>
          </a:p>
        </p:txBody>
      </p:sp>
      <p:grpSp>
        <p:nvGrpSpPr>
          <p:cNvPr id="20" name="Group 19"/>
          <p:cNvGrpSpPr/>
          <p:nvPr/>
        </p:nvGrpSpPr>
        <p:grpSpPr>
          <a:xfrm>
            <a:off x="6029087" y="4171918"/>
            <a:ext cx="2403540" cy="723922"/>
            <a:chOff x="5709682" y="2650359"/>
            <a:chExt cx="2403540" cy="723922"/>
          </a:xfrm>
        </p:grpSpPr>
        <p:sp>
          <p:nvSpPr>
            <p:cNvPr id="66" name="TextBox 65"/>
            <p:cNvSpPr txBox="1"/>
            <p:nvPr/>
          </p:nvSpPr>
          <p:spPr>
            <a:xfrm>
              <a:off x="5709682" y="2674834"/>
              <a:ext cx="2403540" cy="523220"/>
            </a:xfrm>
            <a:prstGeom prst="rect">
              <a:avLst/>
            </a:prstGeom>
            <a:noFill/>
          </p:spPr>
          <p:txBody>
            <a:bodyPr wrap="square" rtlCol="0">
              <a:spAutoFit/>
            </a:bodyPr>
            <a:lstStyle/>
            <a:p>
              <a:pPr algn="ctr"/>
              <a:r>
                <a:rPr lang="en-US" sz="2800" b="1" i="1" dirty="0">
                  <a:latin typeface="Trebuchet MS" panose="020B0603020202020204" pitchFamily="34" charset="0"/>
                </a:rPr>
                <a:t>≈</a:t>
              </a:r>
              <a:r>
                <a:rPr lang="en-US" sz="1600" b="1" i="1" dirty="0">
                  <a:latin typeface="Trebuchet MS" panose="020B0603020202020204" pitchFamily="34" charset="0"/>
                </a:rPr>
                <a:t> $10,000 -30,000</a:t>
              </a:r>
            </a:p>
          </p:txBody>
        </p:sp>
        <p:sp>
          <p:nvSpPr>
            <p:cNvPr id="67" name="Rounded Rectangle 66"/>
            <p:cNvSpPr/>
            <p:nvPr/>
          </p:nvSpPr>
          <p:spPr>
            <a:xfrm>
              <a:off x="5760320" y="2650359"/>
              <a:ext cx="2302265" cy="72392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8" name="Group 17"/>
          <p:cNvGrpSpPr/>
          <p:nvPr/>
        </p:nvGrpSpPr>
        <p:grpSpPr>
          <a:xfrm>
            <a:off x="6130362" y="2104872"/>
            <a:ext cx="2302265" cy="723922"/>
            <a:chOff x="5638343" y="1147995"/>
            <a:chExt cx="2302265" cy="723922"/>
          </a:xfrm>
        </p:grpSpPr>
        <p:sp>
          <p:nvSpPr>
            <p:cNvPr id="57" name="TextBox 56"/>
            <p:cNvSpPr txBox="1"/>
            <p:nvPr/>
          </p:nvSpPr>
          <p:spPr>
            <a:xfrm>
              <a:off x="5831632" y="1197986"/>
              <a:ext cx="1915687" cy="523220"/>
            </a:xfrm>
            <a:prstGeom prst="rect">
              <a:avLst/>
            </a:prstGeom>
            <a:noFill/>
          </p:spPr>
          <p:txBody>
            <a:bodyPr wrap="square" rtlCol="0">
              <a:spAutoFit/>
            </a:bodyPr>
            <a:lstStyle/>
            <a:p>
              <a:pPr algn="ctr"/>
              <a:r>
                <a:rPr lang="en-US" sz="2800" b="1" i="1" dirty="0">
                  <a:latin typeface="Trebuchet MS" panose="020B0603020202020204" pitchFamily="34" charset="0"/>
                </a:rPr>
                <a:t>≈</a:t>
              </a:r>
              <a:r>
                <a:rPr lang="en-US" sz="1600" b="1" i="1" dirty="0">
                  <a:latin typeface="Trebuchet MS" panose="020B0603020202020204" pitchFamily="34" charset="0"/>
                </a:rPr>
                <a:t> $1000 -2000</a:t>
              </a:r>
            </a:p>
          </p:txBody>
        </p:sp>
        <p:sp>
          <p:nvSpPr>
            <p:cNvPr id="68" name="Rounded Rectangle 67"/>
            <p:cNvSpPr/>
            <p:nvPr/>
          </p:nvSpPr>
          <p:spPr>
            <a:xfrm>
              <a:off x="5638343" y="1147995"/>
              <a:ext cx="2302265" cy="72392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1" name="Group 20"/>
          <p:cNvGrpSpPr/>
          <p:nvPr/>
        </p:nvGrpSpPr>
        <p:grpSpPr>
          <a:xfrm>
            <a:off x="6029087" y="5064997"/>
            <a:ext cx="2403540" cy="795544"/>
            <a:chOff x="5541772" y="4606813"/>
            <a:chExt cx="2403540" cy="795544"/>
          </a:xfrm>
        </p:grpSpPr>
        <p:sp>
          <p:nvSpPr>
            <p:cNvPr id="69" name="TextBox 68"/>
            <p:cNvSpPr txBox="1"/>
            <p:nvPr/>
          </p:nvSpPr>
          <p:spPr>
            <a:xfrm>
              <a:off x="5541772" y="4606813"/>
              <a:ext cx="2403540" cy="769441"/>
            </a:xfrm>
            <a:prstGeom prst="rect">
              <a:avLst/>
            </a:prstGeom>
            <a:noFill/>
          </p:spPr>
          <p:txBody>
            <a:bodyPr wrap="square" rtlCol="0">
              <a:spAutoFit/>
            </a:bodyPr>
            <a:lstStyle/>
            <a:p>
              <a:pPr algn="ctr"/>
              <a:r>
                <a:rPr lang="en-US" sz="2800" b="1" i="1" dirty="0">
                  <a:latin typeface="Trebuchet MS" panose="020B0603020202020204" pitchFamily="34" charset="0"/>
                </a:rPr>
                <a:t>≈</a:t>
              </a:r>
              <a:r>
                <a:rPr lang="en-US" sz="1600" b="1" i="1" dirty="0">
                  <a:latin typeface="Trebuchet MS" panose="020B0603020202020204" pitchFamily="34" charset="0"/>
                </a:rPr>
                <a:t> $10,000 -20,000/ additional country</a:t>
              </a:r>
            </a:p>
          </p:txBody>
        </p:sp>
        <p:sp>
          <p:nvSpPr>
            <p:cNvPr id="70" name="Rounded Rectangle 69"/>
            <p:cNvSpPr/>
            <p:nvPr/>
          </p:nvSpPr>
          <p:spPr>
            <a:xfrm>
              <a:off x="5592410" y="4678435"/>
              <a:ext cx="2302265" cy="72392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2" name="TextBox 71"/>
          <p:cNvSpPr txBox="1"/>
          <p:nvPr/>
        </p:nvSpPr>
        <p:spPr>
          <a:xfrm>
            <a:off x="264299" y="3838114"/>
            <a:ext cx="1285270" cy="461665"/>
          </a:xfrm>
          <a:prstGeom prst="rect">
            <a:avLst/>
          </a:prstGeom>
          <a:noFill/>
        </p:spPr>
        <p:txBody>
          <a:bodyPr wrap="square" rtlCol="0">
            <a:spAutoFit/>
          </a:bodyPr>
          <a:lstStyle/>
          <a:p>
            <a:pPr algn="ctr"/>
            <a:r>
              <a:rPr lang="en-US" sz="1200" b="1" i="1" dirty="0">
                <a:latin typeface="Trebuchet MS" panose="020B0603020202020204" pitchFamily="34" charset="0"/>
              </a:rPr>
              <a:t>4+ years </a:t>
            </a:r>
          </a:p>
          <a:p>
            <a:pPr algn="ctr"/>
            <a:r>
              <a:rPr lang="en-US" sz="1200" b="1" i="1" dirty="0">
                <a:latin typeface="Trebuchet MS" panose="020B0603020202020204" pitchFamily="34" charset="0"/>
              </a:rPr>
              <a:t>(USA)</a:t>
            </a:r>
          </a:p>
        </p:txBody>
      </p:sp>
      <p:sp>
        <p:nvSpPr>
          <p:cNvPr id="3" name="Left Brace 2">
            <a:extLst>
              <a:ext uri="{FF2B5EF4-FFF2-40B4-BE49-F238E27FC236}">
                <a16:creationId xmlns:a16="http://schemas.microsoft.com/office/drawing/2014/main" id="{0059F784-1843-5A90-35E6-94068CF70379}"/>
              </a:ext>
            </a:extLst>
          </p:cNvPr>
          <p:cNvSpPr/>
          <p:nvPr/>
        </p:nvSpPr>
        <p:spPr>
          <a:xfrm>
            <a:off x="1383989" y="1699775"/>
            <a:ext cx="276545" cy="4433668"/>
          </a:xfrm>
          <a:prstGeom prst="leftBrace">
            <a:avLst>
              <a:gd name="adj1" fmla="val 0"/>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C3CAAF9-6966-1C42-138B-4EB10A711C9C}"/>
              </a:ext>
            </a:extLst>
          </p:cNvPr>
          <p:cNvSpPr/>
          <p:nvPr/>
        </p:nvSpPr>
        <p:spPr>
          <a:xfrm>
            <a:off x="3106595" y="1880263"/>
            <a:ext cx="276545" cy="636766"/>
          </a:xfrm>
          <a:prstGeom prst="leftBrace">
            <a:avLst>
              <a:gd name="adj1" fmla="val 0"/>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39AB4C98-B1D2-FF84-9696-05E9C1E67A18}"/>
              </a:ext>
            </a:extLst>
          </p:cNvPr>
          <p:cNvSpPr/>
          <p:nvPr/>
        </p:nvSpPr>
        <p:spPr>
          <a:xfrm>
            <a:off x="3114603" y="2571807"/>
            <a:ext cx="276545" cy="3650816"/>
          </a:xfrm>
          <a:prstGeom prst="leftBrace">
            <a:avLst>
              <a:gd name="adj1" fmla="val 0"/>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7825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51" grpId="0" animBg="1"/>
      <p:bldP spid="52" grpId="0"/>
      <p:bldP spid="54" grpId="0" animBg="1"/>
      <p:bldP spid="55" grpId="0"/>
      <p:bldP spid="64" grpId="0" animBg="1"/>
      <p:bldP spid="65" grpId="0"/>
      <p:bldP spid="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B5F004-3E5E-3990-F6D2-C0B362BE10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51465" y="1558405"/>
            <a:ext cx="557562" cy="557562"/>
          </a:xfrm>
          <a:prstGeom prst="rect">
            <a:avLst/>
          </a:prstGeom>
        </p:spPr>
      </p:pic>
      <p:pic>
        <p:nvPicPr>
          <p:cNvPr id="3" name="Picture 2">
            <a:extLst>
              <a:ext uri="{FF2B5EF4-FFF2-40B4-BE49-F238E27FC236}">
                <a16:creationId xmlns:a16="http://schemas.microsoft.com/office/drawing/2014/main" id="{61BF8505-D4FF-6FBF-13A4-F8C824F744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9529" y="2270334"/>
            <a:ext cx="501435" cy="551579"/>
          </a:xfrm>
          <a:prstGeom prst="rect">
            <a:avLst/>
          </a:prstGeom>
        </p:spPr>
      </p:pic>
      <p:pic>
        <p:nvPicPr>
          <p:cNvPr id="5" name="Picture 4">
            <a:extLst>
              <a:ext uri="{FF2B5EF4-FFF2-40B4-BE49-F238E27FC236}">
                <a16:creationId xmlns:a16="http://schemas.microsoft.com/office/drawing/2014/main" id="{891C2600-BE9E-6809-ECB4-FBAE6A0517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8178" y="2976280"/>
            <a:ext cx="564136" cy="620551"/>
          </a:xfrm>
          <a:prstGeom prst="rect">
            <a:avLst/>
          </a:prstGeom>
        </p:spPr>
      </p:pic>
      <p:sp>
        <p:nvSpPr>
          <p:cNvPr id="14" name="TextBox 13">
            <a:extLst>
              <a:ext uri="{FF2B5EF4-FFF2-40B4-BE49-F238E27FC236}">
                <a16:creationId xmlns:a16="http://schemas.microsoft.com/office/drawing/2014/main" id="{7D7635FF-FC59-1C52-2639-E2AE59D2B8D2}"/>
              </a:ext>
            </a:extLst>
          </p:cNvPr>
          <p:cNvSpPr txBox="1"/>
          <p:nvPr/>
        </p:nvSpPr>
        <p:spPr>
          <a:xfrm>
            <a:off x="3458859" y="1540772"/>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Invention Disclosure</a:t>
            </a:r>
          </a:p>
        </p:txBody>
      </p:sp>
      <p:sp>
        <p:nvSpPr>
          <p:cNvPr id="16" name="TextBox 15">
            <a:extLst>
              <a:ext uri="{FF2B5EF4-FFF2-40B4-BE49-F238E27FC236}">
                <a16:creationId xmlns:a16="http://schemas.microsoft.com/office/drawing/2014/main" id="{228B65F6-2D3D-7156-1526-C4647780DA4A}"/>
              </a:ext>
            </a:extLst>
          </p:cNvPr>
          <p:cNvSpPr txBox="1"/>
          <p:nvPr/>
        </p:nvSpPr>
        <p:spPr>
          <a:xfrm>
            <a:off x="3458859" y="2265899"/>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Provisional Patent Application Filing</a:t>
            </a:r>
          </a:p>
        </p:txBody>
      </p:sp>
      <p:sp>
        <p:nvSpPr>
          <p:cNvPr id="17" name="TextBox 16">
            <a:extLst>
              <a:ext uri="{FF2B5EF4-FFF2-40B4-BE49-F238E27FC236}">
                <a16:creationId xmlns:a16="http://schemas.microsoft.com/office/drawing/2014/main" id="{3A81042F-0B53-98E2-557F-D8CCB8E2C724}"/>
              </a:ext>
            </a:extLst>
          </p:cNvPr>
          <p:cNvSpPr txBox="1"/>
          <p:nvPr/>
        </p:nvSpPr>
        <p:spPr>
          <a:xfrm>
            <a:off x="3458859" y="2953028"/>
            <a:ext cx="1841694" cy="307777"/>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Publish</a:t>
            </a:r>
          </a:p>
        </p:txBody>
      </p:sp>
      <p:pic>
        <p:nvPicPr>
          <p:cNvPr id="18" name="Picture 17">
            <a:extLst>
              <a:ext uri="{FF2B5EF4-FFF2-40B4-BE49-F238E27FC236}">
                <a16:creationId xmlns:a16="http://schemas.microsoft.com/office/drawing/2014/main" id="{ABD6DC4D-CAB7-392D-14BC-95BE98B253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4934" y="2298872"/>
            <a:ext cx="573179" cy="591287"/>
          </a:xfrm>
          <a:prstGeom prst="rect">
            <a:avLst/>
          </a:prstGeom>
        </p:spPr>
      </p:pic>
      <p:sp>
        <p:nvSpPr>
          <p:cNvPr id="20" name="TextBox 19">
            <a:extLst>
              <a:ext uri="{FF2B5EF4-FFF2-40B4-BE49-F238E27FC236}">
                <a16:creationId xmlns:a16="http://schemas.microsoft.com/office/drawing/2014/main" id="{0125B791-BA0F-ADC5-90B5-A02509BDFFC1}"/>
              </a:ext>
            </a:extLst>
          </p:cNvPr>
          <p:cNvSpPr txBox="1"/>
          <p:nvPr/>
        </p:nvSpPr>
        <p:spPr>
          <a:xfrm>
            <a:off x="6550806" y="2448581"/>
            <a:ext cx="1841694"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Marketing</a:t>
            </a:r>
          </a:p>
        </p:txBody>
      </p:sp>
      <p:grpSp>
        <p:nvGrpSpPr>
          <p:cNvPr id="21" name="Group 20">
            <a:extLst>
              <a:ext uri="{FF2B5EF4-FFF2-40B4-BE49-F238E27FC236}">
                <a16:creationId xmlns:a16="http://schemas.microsoft.com/office/drawing/2014/main" id="{828EE066-DDE1-0229-D677-526D4220D865}"/>
              </a:ext>
            </a:extLst>
          </p:cNvPr>
          <p:cNvGrpSpPr/>
          <p:nvPr/>
        </p:nvGrpSpPr>
        <p:grpSpPr>
          <a:xfrm>
            <a:off x="3016510" y="3760632"/>
            <a:ext cx="427473" cy="462044"/>
            <a:chOff x="1300942" y="3153030"/>
            <a:chExt cx="427473" cy="462044"/>
          </a:xfrm>
        </p:grpSpPr>
        <p:pic>
          <p:nvPicPr>
            <p:cNvPr id="43" name="Picture 42">
              <a:extLst>
                <a:ext uri="{FF2B5EF4-FFF2-40B4-BE49-F238E27FC236}">
                  <a16:creationId xmlns:a16="http://schemas.microsoft.com/office/drawing/2014/main" id="{D12941D3-FB52-90E0-9863-89E1EC12D014}"/>
                </a:ext>
              </a:extLst>
            </p:cNvPr>
            <p:cNvPicPr>
              <a:picLocks noChangeAspect="1"/>
            </p:cNvPicPr>
            <p:nvPr/>
          </p:nvPicPr>
          <p:blipFill>
            <a:blip r:embed="rId5"/>
            <a:stretch>
              <a:fillRect/>
            </a:stretch>
          </p:blipFill>
          <p:spPr>
            <a:xfrm>
              <a:off x="1332667" y="3167779"/>
              <a:ext cx="340288" cy="430797"/>
            </a:xfrm>
            <a:prstGeom prst="rect">
              <a:avLst/>
            </a:prstGeom>
            <a:ln>
              <a:solidFill>
                <a:schemeClr val="tx1"/>
              </a:solidFill>
            </a:ln>
          </p:spPr>
        </p:pic>
        <p:sp>
          <p:nvSpPr>
            <p:cNvPr id="44" name="Oval 43">
              <a:extLst>
                <a:ext uri="{FF2B5EF4-FFF2-40B4-BE49-F238E27FC236}">
                  <a16:creationId xmlns:a16="http://schemas.microsoft.com/office/drawing/2014/main" id="{CF0D0CAB-E41C-ABD5-4902-83965A2AD07B}"/>
                </a:ext>
              </a:extLst>
            </p:cNvPr>
            <p:cNvSpPr/>
            <p:nvPr/>
          </p:nvSpPr>
          <p:spPr>
            <a:xfrm>
              <a:off x="1300942" y="3153030"/>
              <a:ext cx="427473" cy="46204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45" name="TextBox 44">
            <a:extLst>
              <a:ext uri="{FF2B5EF4-FFF2-40B4-BE49-F238E27FC236}">
                <a16:creationId xmlns:a16="http://schemas.microsoft.com/office/drawing/2014/main" id="{665CCBC1-C749-FF84-EA38-7D6247D5EE6C}"/>
              </a:ext>
            </a:extLst>
          </p:cNvPr>
          <p:cNvSpPr txBox="1"/>
          <p:nvPr/>
        </p:nvSpPr>
        <p:spPr>
          <a:xfrm>
            <a:off x="3458859" y="3451427"/>
            <a:ext cx="1841694" cy="738664"/>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Intellectual Property Committee Decision</a:t>
            </a:r>
          </a:p>
        </p:txBody>
      </p:sp>
      <p:pic>
        <p:nvPicPr>
          <p:cNvPr id="46" name="Picture 45">
            <a:extLst>
              <a:ext uri="{FF2B5EF4-FFF2-40B4-BE49-F238E27FC236}">
                <a16:creationId xmlns:a16="http://schemas.microsoft.com/office/drawing/2014/main" id="{D138D69D-AAB0-D73D-AF2C-50774EDE7B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5739" y="4377043"/>
            <a:ext cx="569014" cy="586505"/>
          </a:xfrm>
          <a:prstGeom prst="rect">
            <a:avLst/>
          </a:prstGeom>
        </p:spPr>
      </p:pic>
      <p:sp>
        <p:nvSpPr>
          <p:cNvPr id="47" name="TextBox 46">
            <a:extLst>
              <a:ext uri="{FF2B5EF4-FFF2-40B4-BE49-F238E27FC236}">
                <a16:creationId xmlns:a16="http://schemas.microsoft.com/office/drawing/2014/main" id="{71ED6E4B-68E3-C89D-388C-DC1733D5CFB1}"/>
              </a:ext>
            </a:extLst>
          </p:cNvPr>
          <p:cNvSpPr txBox="1"/>
          <p:nvPr/>
        </p:nvSpPr>
        <p:spPr>
          <a:xfrm>
            <a:off x="3458859" y="4336721"/>
            <a:ext cx="1841694" cy="738664"/>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Non- Provisional Patent Application Filing</a:t>
            </a:r>
          </a:p>
        </p:txBody>
      </p:sp>
      <p:grpSp>
        <p:nvGrpSpPr>
          <p:cNvPr id="48" name="Group 47">
            <a:extLst>
              <a:ext uri="{FF2B5EF4-FFF2-40B4-BE49-F238E27FC236}">
                <a16:creationId xmlns:a16="http://schemas.microsoft.com/office/drawing/2014/main" id="{758B119B-9360-B9FC-A60F-19CF3BD3DAB9}"/>
              </a:ext>
            </a:extLst>
          </p:cNvPr>
          <p:cNvGrpSpPr/>
          <p:nvPr/>
        </p:nvGrpSpPr>
        <p:grpSpPr>
          <a:xfrm>
            <a:off x="2970348" y="5117915"/>
            <a:ext cx="519796" cy="518952"/>
            <a:chOff x="6288330" y="2721989"/>
            <a:chExt cx="427473" cy="462044"/>
          </a:xfrm>
        </p:grpSpPr>
        <p:pic>
          <p:nvPicPr>
            <p:cNvPr id="49" name="Picture 48">
              <a:extLst>
                <a:ext uri="{FF2B5EF4-FFF2-40B4-BE49-F238E27FC236}">
                  <a16:creationId xmlns:a16="http://schemas.microsoft.com/office/drawing/2014/main" id="{24047AB1-9567-2DBA-9074-16DD491E4903}"/>
                </a:ext>
              </a:extLst>
            </p:cNvPr>
            <p:cNvPicPr>
              <a:picLocks noChangeAspect="1"/>
            </p:cNvPicPr>
            <p:nvPr/>
          </p:nvPicPr>
          <p:blipFill>
            <a:blip r:embed="rId6"/>
            <a:stretch>
              <a:fillRect/>
            </a:stretch>
          </p:blipFill>
          <p:spPr>
            <a:xfrm>
              <a:off x="6335024" y="2772593"/>
              <a:ext cx="337981" cy="353467"/>
            </a:xfrm>
            <a:prstGeom prst="rect">
              <a:avLst/>
            </a:prstGeom>
            <a:ln>
              <a:solidFill>
                <a:schemeClr val="tx1"/>
              </a:solidFill>
            </a:ln>
          </p:spPr>
        </p:pic>
        <p:sp>
          <p:nvSpPr>
            <p:cNvPr id="50" name="Oval 49">
              <a:extLst>
                <a:ext uri="{FF2B5EF4-FFF2-40B4-BE49-F238E27FC236}">
                  <a16:creationId xmlns:a16="http://schemas.microsoft.com/office/drawing/2014/main" id="{8746F4A5-FF90-AC3C-F4CE-0694CFC1C1C4}"/>
                </a:ext>
              </a:extLst>
            </p:cNvPr>
            <p:cNvSpPr/>
            <p:nvPr/>
          </p:nvSpPr>
          <p:spPr>
            <a:xfrm>
              <a:off x="6288330" y="2721989"/>
              <a:ext cx="427473" cy="46204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1" name="TextBox 50">
            <a:extLst>
              <a:ext uri="{FF2B5EF4-FFF2-40B4-BE49-F238E27FC236}">
                <a16:creationId xmlns:a16="http://schemas.microsoft.com/office/drawing/2014/main" id="{5119E985-D20D-71AF-4D87-7822776750AE}"/>
              </a:ext>
            </a:extLst>
          </p:cNvPr>
          <p:cNvSpPr txBox="1"/>
          <p:nvPr/>
        </p:nvSpPr>
        <p:spPr>
          <a:xfrm>
            <a:off x="3458859" y="5239294"/>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Foreign filing Decisions</a:t>
            </a:r>
          </a:p>
        </p:txBody>
      </p:sp>
      <p:grpSp>
        <p:nvGrpSpPr>
          <p:cNvPr id="52" name="Group 51">
            <a:extLst>
              <a:ext uri="{FF2B5EF4-FFF2-40B4-BE49-F238E27FC236}">
                <a16:creationId xmlns:a16="http://schemas.microsoft.com/office/drawing/2014/main" id="{637CF813-5749-4D56-07C2-D072F38F2758}"/>
              </a:ext>
            </a:extLst>
          </p:cNvPr>
          <p:cNvGrpSpPr/>
          <p:nvPr/>
        </p:nvGrpSpPr>
        <p:grpSpPr>
          <a:xfrm>
            <a:off x="2955208" y="5791232"/>
            <a:ext cx="550077" cy="518841"/>
            <a:chOff x="4686300" y="3571874"/>
            <a:chExt cx="638209" cy="642667"/>
          </a:xfrm>
        </p:grpSpPr>
        <p:pic>
          <p:nvPicPr>
            <p:cNvPr id="53" name="Picture 52">
              <a:extLst>
                <a:ext uri="{FF2B5EF4-FFF2-40B4-BE49-F238E27FC236}">
                  <a16:creationId xmlns:a16="http://schemas.microsoft.com/office/drawing/2014/main" id="{929D3E6A-9D84-028D-11F8-1D1F79501587}"/>
                </a:ext>
              </a:extLst>
            </p:cNvPr>
            <p:cNvPicPr>
              <a:picLocks noChangeAspect="1"/>
            </p:cNvPicPr>
            <p:nvPr/>
          </p:nvPicPr>
          <p:blipFill>
            <a:blip r:embed="rId7"/>
            <a:stretch>
              <a:fillRect/>
            </a:stretch>
          </p:blipFill>
          <p:spPr>
            <a:xfrm>
              <a:off x="4752005" y="3626768"/>
              <a:ext cx="532877" cy="532878"/>
            </a:xfrm>
            <a:prstGeom prst="rect">
              <a:avLst/>
            </a:prstGeom>
            <a:ln>
              <a:solidFill>
                <a:schemeClr val="tx1"/>
              </a:solidFill>
            </a:ln>
          </p:spPr>
        </p:pic>
        <p:sp>
          <p:nvSpPr>
            <p:cNvPr id="54" name="Oval 53">
              <a:extLst>
                <a:ext uri="{FF2B5EF4-FFF2-40B4-BE49-F238E27FC236}">
                  <a16:creationId xmlns:a16="http://schemas.microsoft.com/office/drawing/2014/main" id="{5ED08647-FA0E-0E82-497F-C7F6982F1990}"/>
                </a:ext>
              </a:extLst>
            </p:cNvPr>
            <p:cNvSpPr/>
            <p:nvPr/>
          </p:nvSpPr>
          <p:spPr>
            <a:xfrm>
              <a:off x="4686300" y="3571874"/>
              <a:ext cx="638209" cy="642667"/>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5" name="TextBox 54">
            <a:extLst>
              <a:ext uri="{FF2B5EF4-FFF2-40B4-BE49-F238E27FC236}">
                <a16:creationId xmlns:a16="http://schemas.microsoft.com/office/drawing/2014/main" id="{D9C8867E-AABC-A6EB-5480-B0656884A2A8}"/>
              </a:ext>
            </a:extLst>
          </p:cNvPr>
          <p:cNvSpPr txBox="1"/>
          <p:nvPr/>
        </p:nvSpPr>
        <p:spPr>
          <a:xfrm>
            <a:off x="3458859" y="5983571"/>
            <a:ext cx="1841694" cy="307777"/>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Patent Issued</a:t>
            </a:r>
          </a:p>
        </p:txBody>
      </p:sp>
      <p:sp>
        <p:nvSpPr>
          <p:cNvPr id="57" name="Down Arrow 33">
            <a:extLst>
              <a:ext uri="{FF2B5EF4-FFF2-40B4-BE49-F238E27FC236}">
                <a16:creationId xmlns:a16="http://schemas.microsoft.com/office/drawing/2014/main" id="{10E624B5-3B4F-3621-441F-E8080942C816}"/>
              </a:ext>
            </a:extLst>
          </p:cNvPr>
          <p:cNvSpPr/>
          <p:nvPr/>
        </p:nvSpPr>
        <p:spPr>
          <a:xfrm>
            <a:off x="4256896" y="2046161"/>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 name="Down Arrow 34">
            <a:extLst>
              <a:ext uri="{FF2B5EF4-FFF2-40B4-BE49-F238E27FC236}">
                <a16:creationId xmlns:a16="http://schemas.microsoft.com/office/drawing/2014/main" id="{D5BDD725-343D-029D-9ACC-EAC0508A4CE4}"/>
              </a:ext>
            </a:extLst>
          </p:cNvPr>
          <p:cNvSpPr/>
          <p:nvPr/>
        </p:nvSpPr>
        <p:spPr>
          <a:xfrm>
            <a:off x="4239796" y="2741571"/>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Down Arrow 35">
            <a:extLst>
              <a:ext uri="{FF2B5EF4-FFF2-40B4-BE49-F238E27FC236}">
                <a16:creationId xmlns:a16="http://schemas.microsoft.com/office/drawing/2014/main" id="{C4A8C5A8-3233-F8FE-ACBE-31CF03220804}"/>
              </a:ext>
            </a:extLst>
          </p:cNvPr>
          <p:cNvSpPr/>
          <p:nvPr/>
        </p:nvSpPr>
        <p:spPr>
          <a:xfrm>
            <a:off x="4239796" y="3226699"/>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 name="Down Arrow 36">
            <a:extLst>
              <a:ext uri="{FF2B5EF4-FFF2-40B4-BE49-F238E27FC236}">
                <a16:creationId xmlns:a16="http://schemas.microsoft.com/office/drawing/2014/main" id="{5CCD3558-FAC5-0501-D37A-6A5F917E9C0C}"/>
              </a:ext>
            </a:extLst>
          </p:cNvPr>
          <p:cNvSpPr/>
          <p:nvPr/>
        </p:nvSpPr>
        <p:spPr>
          <a:xfrm>
            <a:off x="4239795" y="4122735"/>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Down Arrow 37">
            <a:extLst>
              <a:ext uri="{FF2B5EF4-FFF2-40B4-BE49-F238E27FC236}">
                <a16:creationId xmlns:a16="http://schemas.microsoft.com/office/drawing/2014/main" id="{C4DE9385-14C2-2E21-48F2-381AC831A003}"/>
              </a:ext>
            </a:extLst>
          </p:cNvPr>
          <p:cNvSpPr/>
          <p:nvPr/>
        </p:nvSpPr>
        <p:spPr>
          <a:xfrm>
            <a:off x="4239794" y="5035512"/>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Down Arrow 38">
            <a:extLst>
              <a:ext uri="{FF2B5EF4-FFF2-40B4-BE49-F238E27FC236}">
                <a16:creationId xmlns:a16="http://schemas.microsoft.com/office/drawing/2014/main" id="{90339DF4-F5CD-52F5-6F64-197236807B1D}"/>
              </a:ext>
            </a:extLst>
          </p:cNvPr>
          <p:cNvSpPr/>
          <p:nvPr/>
        </p:nvSpPr>
        <p:spPr>
          <a:xfrm>
            <a:off x="4236281" y="5740030"/>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7" name="Picture 66">
            <a:extLst>
              <a:ext uri="{FF2B5EF4-FFF2-40B4-BE49-F238E27FC236}">
                <a16:creationId xmlns:a16="http://schemas.microsoft.com/office/drawing/2014/main" id="{C0D9375B-2DE3-18C3-8DBD-A489461BDF1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06714" y="5686515"/>
            <a:ext cx="567921" cy="624714"/>
          </a:xfrm>
          <a:prstGeom prst="rect">
            <a:avLst/>
          </a:prstGeom>
        </p:spPr>
      </p:pic>
      <p:sp>
        <p:nvSpPr>
          <p:cNvPr id="68" name="TextBox 67">
            <a:extLst>
              <a:ext uri="{FF2B5EF4-FFF2-40B4-BE49-F238E27FC236}">
                <a16:creationId xmlns:a16="http://schemas.microsoft.com/office/drawing/2014/main" id="{DFEB7358-E113-D92C-2D8D-FAE47F24C428}"/>
              </a:ext>
            </a:extLst>
          </p:cNvPr>
          <p:cNvSpPr txBox="1"/>
          <p:nvPr/>
        </p:nvSpPr>
        <p:spPr>
          <a:xfrm>
            <a:off x="6646321" y="5721045"/>
            <a:ext cx="1659094" cy="523220"/>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License Agreement</a:t>
            </a:r>
          </a:p>
        </p:txBody>
      </p:sp>
      <p:sp>
        <p:nvSpPr>
          <p:cNvPr id="69" name="TextBox 68">
            <a:extLst>
              <a:ext uri="{FF2B5EF4-FFF2-40B4-BE49-F238E27FC236}">
                <a16:creationId xmlns:a16="http://schemas.microsoft.com/office/drawing/2014/main" id="{0B4C3D33-69BF-591A-CF8C-FB2FDC3C2B5A}"/>
              </a:ext>
            </a:extLst>
          </p:cNvPr>
          <p:cNvSpPr txBox="1"/>
          <p:nvPr/>
        </p:nvSpPr>
        <p:spPr>
          <a:xfrm>
            <a:off x="294132" y="1077103"/>
            <a:ext cx="8734254" cy="461665"/>
          </a:xfrm>
          <a:prstGeom prst="rect">
            <a:avLst/>
          </a:prstGeom>
          <a:noFill/>
        </p:spPr>
        <p:txBody>
          <a:bodyPr wrap="square" rtlCol="0">
            <a:spAutoFit/>
          </a:bodyPr>
          <a:lstStyle/>
          <a:p>
            <a:r>
              <a:rPr lang="en-US" sz="2400" b="1" u="sng" dirty="0">
                <a:latin typeface="Trebuchet MS" charset="0"/>
                <a:ea typeface="Trebuchet MS" charset="0"/>
                <a:cs typeface="Trebuchet MS" charset="0"/>
              </a:rPr>
              <a:t>UH Process- Marketing and Licensing</a:t>
            </a:r>
            <a:endParaRPr lang="en-US" sz="1600" b="1" u="sng" dirty="0">
              <a:latin typeface="Trebuchet MS" charset="0"/>
              <a:ea typeface="Trebuchet MS" charset="0"/>
              <a:cs typeface="Trebuchet MS" charset="0"/>
            </a:endParaRPr>
          </a:p>
        </p:txBody>
      </p:sp>
      <p:sp>
        <p:nvSpPr>
          <p:cNvPr id="70" name="Down Arrow 59">
            <a:extLst>
              <a:ext uri="{FF2B5EF4-FFF2-40B4-BE49-F238E27FC236}">
                <a16:creationId xmlns:a16="http://schemas.microsoft.com/office/drawing/2014/main" id="{BDDF577F-9102-0B7F-2D27-497EAA27627D}"/>
              </a:ext>
            </a:extLst>
          </p:cNvPr>
          <p:cNvSpPr/>
          <p:nvPr/>
        </p:nvSpPr>
        <p:spPr>
          <a:xfrm rot="16200000">
            <a:off x="5730693" y="2025278"/>
            <a:ext cx="152882" cy="1155602"/>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1" name="Down Arrow 61">
            <a:extLst>
              <a:ext uri="{FF2B5EF4-FFF2-40B4-BE49-F238E27FC236}">
                <a16:creationId xmlns:a16="http://schemas.microsoft.com/office/drawing/2014/main" id="{5A66B90F-7387-1CA0-A58A-956F9E50A905}"/>
              </a:ext>
            </a:extLst>
          </p:cNvPr>
          <p:cNvSpPr/>
          <p:nvPr/>
        </p:nvSpPr>
        <p:spPr>
          <a:xfrm>
            <a:off x="6586179" y="2924689"/>
            <a:ext cx="233130" cy="2712178"/>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2" name="Picture 71">
            <a:extLst>
              <a:ext uri="{FF2B5EF4-FFF2-40B4-BE49-F238E27FC236}">
                <a16:creationId xmlns:a16="http://schemas.microsoft.com/office/drawing/2014/main" id="{B7619BB2-E959-954D-D637-4DCAC452520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17104" y="3596831"/>
            <a:ext cx="567921" cy="624714"/>
          </a:xfrm>
          <a:prstGeom prst="rect">
            <a:avLst/>
          </a:prstGeom>
        </p:spPr>
      </p:pic>
      <p:sp>
        <p:nvSpPr>
          <p:cNvPr id="73" name="TextBox 72">
            <a:extLst>
              <a:ext uri="{FF2B5EF4-FFF2-40B4-BE49-F238E27FC236}">
                <a16:creationId xmlns:a16="http://schemas.microsoft.com/office/drawing/2014/main" id="{B15A735C-7D64-DFFA-7E1E-2CBC298115B3}"/>
              </a:ext>
            </a:extLst>
          </p:cNvPr>
          <p:cNvSpPr txBox="1"/>
          <p:nvPr/>
        </p:nvSpPr>
        <p:spPr>
          <a:xfrm>
            <a:off x="6595183" y="3735084"/>
            <a:ext cx="1841694"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Term Sheet</a:t>
            </a:r>
          </a:p>
        </p:txBody>
      </p:sp>
      <p:sp>
        <p:nvSpPr>
          <p:cNvPr id="74" name="Rectangle 73">
            <a:extLst>
              <a:ext uri="{FF2B5EF4-FFF2-40B4-BE49-F238E27FC236}">
                <a16:creationId xmlns:a16="http://schemas.microsoft.com/office/drawing/2014/main" id="{3C39B392-731C-382D-2B8F-4DE7A540B1D3}"/>
              </a:ext>
            </a:extLst>
          </p:cNvPr>
          <p:cNvSpPr/>
          <p:nvPr/>
        </p:nvSpPr>
        <p:spPr>
          <a:xfrm>
            <a:off x="5556530" y="2190022"/>
            <a:ext cx="2576774" cy="4185047"/>
          </a:xfrm>
          <a:prstGeom prst="rect">
            <a:avLst/>
          </a:pr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9974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5970" y="1463515"/>
            <a:ext cx="557562" cy="557562"/>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4034" y="2175444"/>
            <a:ext cx="501435" cy="55157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82683" y="2881390"/>
            <a:ext cx="564136" cy="620551"/>
          </a:xfrm>
          <a:prstGeom prst="rect">
            <a:avLst/>
          </a:prstGeom>
        </p:spPr>
      </p:pic>
      <p:sp>
        <p:nvSpPr>
          <p:cNvPr id="9" name="TextBox 8"/>
          <p:cNvSpPr txBox="1"/>
          <p:nvPr/>
        </p:nvSpPr>
        <p:spPr>
          <a:xfrm>
            <a:off x="3493364" y="1483880"/>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Invention Disclosure</a:t>
            </a:r>
          </a:p>
        </p:txBody>
      </p:sp>
      <p:sp>
        <p:nvSpPr>
          <p:cNvPr id="10" name="TextBox 9"/>
          <p:cNvSpPr txBox="1"/>
          <p:nvPr/>
        </p:nvSpPr>
        <p:spPr>
          <a:xfrm>
            <a:off x="3493364" y="2171009"/>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Provisional Patent Application Filing</a:t>
            </a:r>
          </a:p>
        </p:txBody>
      </p:sp>
      <p:sp>
        <p:nvSpPr>
          <p:cNvPr id="11" name="TextBox 10"/>
          <p:cNvSpPr txBox="1"/>
          <p:nvPr/>
        </p:nvSpPr>
        <p:spPr>
          <a:xfrm>
            <a:off x="3493364" y="2858138"/>
            <a:ext cx="1841694" cy="307777"/>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Publish</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784" y="2890823"/>
            <a:ext cx="573179" cy="591287"/>
          </a:xfrm>
          <a:prstGeom prst="rect">
            <a:avLst/>
          </a:prstGeom>
        </p:spPr>
      </p:pic>
      <p:sp>
        <p:nvSpPr>
          <p:cNvPr id="13" name="TextBox 12"/>
          <p:cNvSpPr txBox="1"/>
          <p:nvPr/>
        </p:nvSpPr>
        <p:spPr>
          <a:xfrm>
            <a:off x="5795811" y="2921734"/>
            <a:ext cx="1841694"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Marketing</a:t>
            </a:r>
          </a:p>
        </p:txBody>
      </p:sp>
      <p:grpSp>
        <p:nvGrpSpPr>
          <p:cNvPr id="29" name="Group 28"/>
          <p:cNvGrpSpPr/>
          <p:nvPr/>
        </p:nvGrpSpPr>
        <p:grpSpPr>
          <a:xfrm>
            <a:off x="3051015" y="3665742"/>
            <a:ext cx="427473" cy="462044"/>
            <a:chOff x="1300942" y="3153030"/>
            <a:chExt cx="427473" cy="462044"/>
          </a:xfrm>
        </p:grpSpPr>
        <p:pic>
          <p:nvPicPr>
            <p:cNvPr id="19" name="Picture 18"/>
            <p:cNvPicPr>
              <a:picLocks noChangeAspect="1"/>
            </p:cNvPicPr>
            <p:nvPr/>
          </p:nvPicPr>
          <p:blipFill>
            <a:blip r:embed="rId5"/>
            <a:stretch>
              <a:fillRect/>
            </a:stretch>
          </p:blipFill>
          <p:spPr>
            <a:xfrm>
              <a:off x="1332667" y="3167779"/>
              <a:ext cx="340288" cy="430797"/>
            </a:xfrm>
            <a:prstGeom prst="rect">
              <a:avLst/>
            </a:prstGeom>
          </p:spPr>
        </p:pic>
        <p:sp>
          <p:nvSpPr>
            <p:cNvPr id="15" name="Oval 14"/>
            <p:cNvSpPr/>
            <p:nvPr/>
          </p:nvSpPr>
          <p:spPr>
            <a:xfrm>
              <a:off x="1300942" y="3153030"/>
              <a:ext cx="427473" cy="462044"/>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2" name="TextBox 21"/>
          <p:cNvSpPr txBox="1"/>
          <p:nvPr/>
        </p:nvSpPr>
        <p:spPr>
          <a:xfrm>
            <a:off x="3493364" y="3356537"/>
            <a:ext cx="1841694" cy="738664"/>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Intellectual Property Committee Decision</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0244" y="4282153"/>
            <a:ext cx="569014" cy="586505"/>
          </a:xfrm>
          <a:prstGeom prst="rect">
            <a:avLst/>
          </a:prstGeom>
        </p:spPr>
      </p:pic>
      <p:sp>
        <p:nvSpPr>
          <p:cNvPr id="24" name="TextBox 23"/>
          <p:cNvSpPr txBox="1"/>
          <p:nvPr/>
        </p:nvSpPr>
        <p:spPr>
          <a:xfrm>
            <a:off x="3493364" y="4241831"/>
            <a:ext cx="1841694" cy="738664"/>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Non- Provisional Patent Application Filing</a:t>
            </a:r>
          </a:p>
        </p:txBody>
      </p:sp>
      <p:grpSp>
        <p:nvGrpSpPr>
          <p:cNvPr id="27" name="Group 26"/>
          <p:cNvGrpSpPr/>
          <p:nvPr/>
        </p:nvGrpSpPr>
        <p:grpSpPr>
          <a:xfrm>
            <a:off x="3004853" y="5023025"/>
            <a:ext cx="519796" cy="518952"/>
            <a:chOff x="6288330" y="2721989"/>
            <a:chExt cx="427473" cy="462044"/>
          </a:xfrm>
        </p:grpSpPr>
        <p:pic>
          <p:nvPicPr>
            <p:cNvPr id="25" name="Picture 24"/>
            <p:cNvPicPr>
              <a:picLocks noChangeAspect="1"/>
            </p:cNvPicPr>
            <p:nvPr/>
          </p:nvPicPr>
          <p:blipFill>
            <a:blip r:embed="rId6"/>
            <a:stretch>
              <a:fillRect/>
            </a:stretch>
          </p:blipFill>
          <p:spPr>
            <a:xfrm>
              <a:off x="6335024" y="2772593"/>
              <a:ext cx="337981" cy="353467"/>
            </a:xfrm>
            <a:prstGeom prst="rect">
              <a:avLst/>
            </a:prstGeom>
          </p:spPr>
        </p:pic>
        <p:sp>
          <p:nvSpPr>
            <p:cNvPr id="26" name="Oval 25"/>
            <p:cNvSpPr/>
            <p:nvPr/>
          </p:nvSpPr>
          <p:spPr>
            <a:xfrm>
              <a:off x="6288330" y="2721989"/>
              <a:ext cx="427473" cy="462044"/>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8" name="TextBox 27"/>
          <p:cNvSpPr txBox="1"/>
          <p:nvPr/>
        </p:nvSpPr>
        <p:spPr>
          <a:xfrm>
            <a:off x="3493364" y="5144404"/>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Foreign filing Decisions</a:t>
            </a:r>
          </a:p>
        </p:txBody>
      </p:sp>
      <p:grpSp>
        <p:nvGrpSpPr>
          <p:cNvPr id="32" name="Group 31"/>
          <p:cNvGrpSpPr/>
          <p:nvPr/>
        </p:nvGrpSpPr>
        <p:grpSpPr>
          <a:xfrm>
            <a:off x="2989713" y="5696342"/>
            <a:ext cx="550077" cy="518841"/>
            <a:chOff x="4686300" y="3571874"/>
            <a:chExt cx="638209" cy="642667"/>
          </a:xfrm>
        </p:grpSpPr>
        <p:pic>
          <p:nvPicPr>
            <p:cNvPr id="30" name="Picture 29"/>
            <p:cNvPicPr>
              <a:picLocks noChangeAspect="1"/>
            </p:cNvPicPr>
            <p:nvPr/>
          </p:nvPicPr>
          <p:blipFill>
            <a:blip r:embed="rId7"/>
            <a:stretch>
              <a:fillRect/>
            </a:stretch>
          </p:blipFill>
          <p:spPr>
            <a:xfrm>
              <a:off x="4752005" y="3626768"/>
              <a:ext cx="532877" cy="532878"/>
            </a:xfrm>
            <a:prstGeom prst="rect">
              <a:avLst/>
            </a:prstGeom>
          </p:spPr>
        </p:pic>
        <p:sp>
          <p:nvSpPr>
            <p:cNvPr id="31" name="Oval 30"/>
            <p:cNvSpPr/>
            <p:nvPr/>
          </p:nvSpPr>
          <p:spPr>
            <a:xfrm>
              <a:off x="4686300" y="3571874"/>
              <a:ext cx="638209" cy="642667"/>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3" name="TextBox 32"/>
          <p:cNvSpPr txBox="1"/>
          <p:nvPr/>
        </p:nvSpPr>
        <p:spPr>
          <a:xfrm>
            <a:off x="3493364" y="5888681"/>
            <a:ext cx="1841694" cy="307777"/>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Patent Issued</a:t>
            </a:r>
          </a:p>
        </p:txBody>
      </p:sp>
      <p:sp>
        <p:nvSpPr>
          <p:cNvPr id="34" name="Down Arrow 33"/>
          <p:cNvSpPr/>
          <p:nvPr/>
        </p:nvSpPr>
        <p:spPr>
          <a:xfrm>
            <a:off x="4291401" y="1951271"/>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Down Arrow 34"/>
          <p:cNvSpPr/>
          <p:nvPr/>
        </p:nvSpPr>
        <p:spPr>
          <a:xfrm>
            <a:off x="4274301" y="2646681"/>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Down Arrow 35"/>
          <p:cNvSpPr/>
          <p:nvPr/>
        </p:nvSpPr>
        <p:spPr>
          <a:xfrm>
            <a:off x="4274301" y="3131809"/>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Down Arrow 36"/>
          <p:cNvSpPr/>
          <p:nvPr/>
        </p:nvSpPr>
        <p:spPr>
          <a:xfrm>
            <a:off x="4274300" y="4027845"/>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Down Arrow 37"/>
          <p:cNvSpPr/>
          <p:nvPr/>
        </p:nvSpPr>
        <p:spPr>
          <a:xfrm>
            <a:off x="4274299" y="4940622"/>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Down Arrow 38"/>
          <p:cNvSpPr/>
          <p:nvPr/>
        </p:nvSpPr>
        <p:spPr>
          <a:xfrm>
            <a:off x="4270786" y="5645140"/>
            <a:ext cx="166637" cy="28772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0" name="Picture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03493" y="4012647"/>
            <a:ext cx="567921" cy="624714"/>
          </a:xfrm>
          <a:prstGeom prst="rect">
            <a:avLst/>
          </a:prstGeom>
        </p:spPr>
      </p:pic>
      <p:sp>
        <p:nvSpPr>
          <p:cNvPr id="41" name="TextBox 40"/>
          <p:cNvSpPr txBox="1"/>
          <p:nvPr/>
        </p:nvSpPr>
        <p:spPr>
          <a:xfrm>
            <a:off x="5664850" y="4161681"/>
            <a:ext cx="1841694"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Licensing</a:t>
            </a:r>
          </a:p>
        </p:txBody>
      </p:sp>
      <p:sp>
        <p:nvSpPr>
          <p:cNvPr id="42" name="Down Arrow 41"/>
          <p:cNvSpPr/>
          <p:nvPr/>
        </p:nvSpPr>
        <p:spPr>
          <a:xfrm>
            <a:off x="6558274" y="3261372"/>
            <a:ext cx="147226" cy="909743"/>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Left Brace 44"/>
          <p:cNvSpPr/>
          <p:nvPr/>
        </p:nvSpPr>
        <p:spPr>
          <a:xfrm>
            <a:off x="2675014" y="1584933"/>
            <a:ext cx="187011" cy="866274"/>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TextBox 45"/>
          <p:cNvSpPr txBox="1"/>
          <p:nvPr/>
        </p:nvSpPr>
        <p:spPr>
          <a:xfrm>
            <a:off x="1196281" y="1894959"/>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2-3 weeks </a:t>
            </a:r>
          </a:p>
        </p:txBody>
      </p:sp>
      <p:sp>
        <p:nvSpPr>
          <p:cNvPr id="47" name="Left Brace 46"/>
          <p:cNvSpPr/>
          <p:nvPr/>
        </p:nvSpPr>
        <p:spPr>
          <a:xfrm>
            <a:off x="2670905" y="2595868"/>
            <a:ext cx="220973" cy="1390448"/>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47"/>
          <p:cNvSpPr txBox="1"/>
          <p:nvPr/>
        </p:nvSpPr>
        <p:spPr>
          <a:xfrm>
            <a:off x="1159519" y="2992203"/>
            <a:ext cx="1510748" cy="553998"/>
          </a:xfrm>
          <a:prstGeom prst="rect">
            <a:avLst/>
          </a:prstGeom>
          <a:noFill/>
        </p:spPr>
        <p:txBody>
          <a:bodyPr wrap="square" rtlCol="0">
            <a:spAutoFit/>
          </a:bodyPr>
          <a:lstStyle/>
          <a:p>
            <a:pPr algn="ctr"/>
            <a:r>
              <a:rPr lang="en-US" sz="1000" b="1" i="1" dirty="0">
                <a:latin typeface="Trebuchet MS" panose="020B0603020202020204" pitchFamily="34" charset="0"/>
              </a:rPr>
              <a:t>10 Months from date of filing</a:t>
            </a:r>
          </a:p>
          <a:p>
            <a:pPr algn="ctr"/>
            <a:endParaRPr lang="en-US" sz="1000" b="1" i="1" dirty="0">
              <a:latin typeface="Trebuchet MS" panose="020B0603020202020204" pitchFamily="34" charset="0"/>
            </a:endParaRPr>
          </a:p>
        </p:txBody>
      </p:sp>
      <p:sp>
        <p:nvSpPr>
          <p:cNvPr id="49" name="Left Brace 48"/>
          <p:cNvSpPr/>
          <p:nvPr/>
        </p:nvSpPr>
        <p:spPr>
          <a:xfrm>
            <a:off x="1144350" y="2630927"/>
            <a:ext cx="149783" cy="205517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TextBox 49"/>
          <p:cNvSpPr txBox="1"/>
          <p:nvPr/>
        </p:nvSpPr>
        <p:spPr>
          <a:xfrm>
            <a:off x="-92629" y="3535402"/>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12 Months</a:t>
            </a:r>
          </a:p>
        </p:txBody>
      </p:sp>
      <p:sp>
        <p:nvSpPr>
          <p:cNvPr id="51" name="Left Brace 50"/>
          <p:cNvSpPr/>
          <p:nvPr/>
        </p:nvSpPr>
        <p:spPr>
          <a:xfrm>
            <a:off x="2707029" y="4438440"/>
            <a:ext cx="154996" cy="1022522"/>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TextBox 51"/>
          <p:cNvSpPr txBox="1"/>
          <p:nvPr/>
        </p:nvSpPr>
        <p:spPr>
          <a:xfrm>
            <a:off x="1332585" y="4829402"/>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18 months</a:t>
            </a:r>
          </a:p>
        </p:txBody>
      </p:sp>
      <p:sp>
        <p:nvSpPr>
          <p:cNvPr id="2" name="Bent-Up Arrow 1"/>
          <p:cNvSpPr/>
          <p:nvPr/>
        </p:nvSpPr>
        <p:spPr>
          <a:xfrm rot="10800000" flipH="1">
            <a:off x="5201607" y="2503310"/>
            <a:ext cx="745301" cy="373801"/>
          </a:xfrm>
          <a:prstGeom prst="bentUp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Left Brace 53"/>
          <p:cNvSpPr/>
          <p:nvPr/>
        </p:nvSpPr>
        <p:spPr>
          <a:xfrm>
            <a:off x="1381769" y="1691253"/>
            <a:ext cx="172242" cy="132077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TextBox 54"/>
          <p:cNvSpPr txBox="1"/>
          <p:nvPr/>
        </p:nvSpPr>
        <p:spPr>
          <a:xfrm>
            <a:off x="94950" y="2204985"/>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90 days</a:t>
            </a:r>
          </a:p>
        </p:txBody>
      </p:sp>
      <p:sp>
        <p:nvSpPr>
          <p:cNvPr id="57" name="TextBox 56"/>
          <p:cNvSpPr txBox="1"/>
          <p:nvPr/>
        </p:nvSpPr>
        <p:spPr>
          <a:xfrm>
            <a:off x="6885528" y="2332586"/>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 $2000</a:t>
            </a:r>
          </a:p>
        </p:txBody>
      </p:sp>
      <p:sp>
        <p:nvSpPr>
          <p:cNvPr id="58" name="TextBox 57"/>
          <p:cNvSpPr txBox="1"/>
          <p:nvPr/>
        </p:nvSpPr>
        <p:spPr>
          <a:xfrm>
            <a:off x="7125193" y="4425582"/>
            <a:ext cx="1510748" cy="246221"/>
          </a:xfrm>
          <a:prstGeom prst="rect">
            <a:avLst/>
          </a:prstGeom>
          <a:noFill/>
        </p:spPr>
        <p:txBody>
          <a:bodyPr wrap="square" rtlCol="0">
            <a:spAutoFit/>
          </a:bodyPr>
          <a:lstStyle/>
          <a:p>
            <a:pPr algn="ctr"/>
            <a:r>
              <a:rPr lang="en-US" sz="1000" b="1" i="1" dirty="0">
                <a:latin typeface="Trebuchet MS" panose="020B0603020202020204" pitchFamily="34" charset="0"/>
              </a:rPr>
              <a:t>≈$20,000 -$30,000</a:t>
            </a:r>
          </a:p>
        </p:txBody>
      </p:sp>
      <p:sp>
        <p:nvSpPr>
          <p:cNvPr id="59" name="TextBox 58"/>
          <p:cNvSpPr txBox="1"/>
          <p:nvPr/>
        </p:nvSpPr>
        <p:spPr>
          <a:xfrm>
            <a:off x="7087025" y="5273067"/>
            <a:ext cx="1510748" cy="553998"/>
          </a:xfrm>
          <a:prstGeom prst="rect">
            <a:avLst/>
          </a:prstGeom>
          <a:noFill/>
        </p:spPr>
        <p:txBody>
          <a:bodyPr wrap="square" rtlCol="0">
            <a:spAutoFit/>
          </a:bodyPr>
          <a:lstStyle/>
          <a:p>
            <a:pPr algn="ctr"/>
            <a:r>
              <a:rPr lang="en-US" sz="1000" b="1" i="1" dirty="0">
                <a:latin typeface="Trebuchet MS" panose="020B0603020202020204" pitchFamily="34" charset="0"/>
              </a:rPr>
              <a:t>≈$20,000 -$30,000</a:t>
            </a:r>
          </a:p>
          <a:p>
            <a:pPr algn="ctr"/>
            <a:r>
              <a:rPr lang="en-US" sz="1000" b="1" i="1" dirty="0">
                <a:latin typeface="Trebuchet MS" panose="020B0603020202020204" pitchFamily="34" charset="0"/>
              </a:rPr>
              <a:t> + </a:t>
            </a:r>
          </a:p>
          <a:p>
            <a:pPr algn="ctr"/>
            <a:r>
              <a:rPr lang="en-US" sz="1000" b="1" i="1" dirty="0">
                <a:latin typeface="Trebuchet MS" panose="020B0603020202020204" pitchFamily="34" charset="0"/>
              </a:rPr>
              <a:t>$20,000/country</a:t>
            </a:r>
          </a:p>
        </p:txBody>
      </p:sp>
      <p:sp>
        <p:nvSpPr>
          <p:cNvPr id="56" name="TextBox 55"/>
          <p:cNvSpPr txBox="1"/>
          <p:nvPr/>
        </p:nvSpPr>
        <p:spPr>
          <a:xfrm>
            <a:off x="328637" y="982213"/>
            <a:ext cx="8734254" cy="461665"/>
          </a:xfrm>
          <a:prstGeom prst="rect">
            <a:avLst/>
          </a:prstGeom>
          <a:noFill/>
        </p:spPr>
        <p:txBody>
          <a:bodyPr wrap="square" rtlCol="0">
            <a:spAutoFit/>
          </a:bodyPr>
          <a:lstStyle/>
          <a:p>
            <a:r>
              <a:rPr lang="en-US" sz="2400" b="1" dirty="0">
                <a:latin typeface="Trebuchet MS" charset="0"/>
                <a:ea typeface="Trebuchet MS" charset="0"/>
                <a:cs typeface="Trebuchet MS" charset="0"/>
              </a:rPr>
              <a:t>UH Process</a:t>
            </a:r>
            <a:endParaRPr lang="en-US" sz="1600" b="1" dirty="0">
              <a:latin typeface="Trebuchet MS" charset="0"/>
              <a:ea typeface="Trebuchet MS" charset="0"/>
              <a:cs typeface="Trebuchet MS" charset="0"/>
            </a:endParaRPr>
          </a:p>
        </p:txBody>
      </p:sp>
      <p:sp>
        <p:nvSpPr>
          <p:cNvPr id="3" name="Rectangle 2"/>
          <p:cNvSpPr/>
          <p:nvPr/>
        </p:nvSpPr>
        <p:spPr>
          <a:xfrm>
            <a:off x="5264948" y="2517737"/>
            <a:ext cx="2351613" cy="2457202"/>
          </a:xfrm>
          <a:prstGeom prst="rect">
            <a:avLst/>
          </a:pr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5" name="Straight Connector 4">
            <a:extLst>
              <a:ext uri="{FF2B5EF4-FFF2-40B4-BE49-F238E27FC236}">
                <a16:creationId xmlns:a16="http://schemas.microsoft.com/office/drawing/2014/main" id="{EB916218-2672-FA32-1F44-A6CA673C940B}"/>
              </a:ext>
            </a:extLst>
          </p:cNvPr>
          <p:cNvCxnSpPr/>
          <p:nvPr/>
        </p:nvCxnSpPr>
        <p:spPr>
          <a:xfrm>
            <a:off x="7185228" y="1584933"/>
            <a:ext cx="46448" cy="4518123"/>
          </a:xfrm>
          <a:prstGeom prst="line">
            <a:avLst/>
          </a:prstGeom>
          <a:noFill/>
          <a:ln w="19050" cap="flat" cmpd="sng" algn="ctr">
            <a:solidFill>
              <a:sysClr val="window" lastClr="FFFFFF"/>
            </a:solidFill>
            <a:prstDash val="dash"/>
            <a:miter lim="800000"/>
          </a:ln>
          <a:effectLst/>
        </p:spPr>
      </p:cxnSp>
    </p:spTree>
    <p:extLst>
      <p:ext uri="{BB962C8B-B14F-4D97-AF65-F5344CB8AC3E}">
        <p14:creationId xmlns:p14="http://schemas.microsoft.com/office/powerpoint/2010/main" val="396010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603725" y="2315156"/>
            <a:ext cx="4572000" cy="1169551"/>
          </a:xfrm>
          <a:prstGeom prst="rect">
            <a:avLst/>
          </a:prstGeom>
          <a:noFill/>
        </p:spPr>
        <p:txBody>
          <a:bodyPr wrap="square" rtlCol="0">
            <a:spAutoFit/>
          </a:bodyPr>
          <a:lstStyle/>
          <a:p>
            <a:r>
              <a:rPr lang="en-US" sz="1400" b="1" i="1" u="sng" dirty="0">
                <a:effectLst>
                  <a:outerShdw blurRad="38100" dist="38100" dir="2700000" algn="tl">
                    <a:srgbClr val="000000">
                      <a:alpha val="43137"/>
                    </a:srgbClr>
                  </a:outerShdw>
                </a:effectLst>
                <a:latin typeface="Trebuchet MS" charset="0"/>
                <a:ea typeface="Trebuchet MS" charset="0"/>
                <a:cs typeface="Trebuchet MS" charset="0"/>
              </a:rPr>
              <a:t>IPC decision making criteria</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Actively engaged in licensing conversations</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Industry collaborator/partner </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Patentability</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Solves an unmet need in the market</a:t>
            </a:r>
          </a:p>
        </p:txBody>
      </p:sp>
      <p:grpSp>
        <p:nvGrpSpPr>
          <p:cNvPr id="3" name="Group 2"/>
          <p:cNvGrpSpPr/>
          <p:nvPr/>
        </p:nvGrpSpPr>
        <p:grpSpPr>
          <a:xfrm>
            <a:off x="2068761" y="1810969"/>
            <a:ext cx="2383378" cy="4128276"/>
            <a:chOff x="1903909" y="587668"/>
            <a:chExt cx="2383378" cy="4128276"/>
          </a:xfrm>
        </p:grpSpPr>
        <p:sp>
          <p:nvSpPr>
            <p:cNvPr id="7" name="Down Arrow 6"/>
            <p:cNvSpPr/>
            <p:nvPr/>
          </p:nvSpPr>
          <p:spPr>
            <a:xfrm>
              <a:off x="3219450" y="1282256"/>
              <a:ext cx="190499" cy="104496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3" name="Group 22"/>
            <p:cNvGrpSpPr/>
            <p:nvPr/>
          </p:nvGrpSpPr>
          <p:grpSpPr>
            <a:xfrm>
              <a:off x="1974680" y="803068"/>
              <a:ext cx="427473" cy="462044"/>
              <a:chOff x="1300942" y="3153030"/>
              <a:chExt cx="427473" cy="462044"/>
            </a:xfrm>
          </p:grpSpPr>
          <p:pic>
            <p:nvPicPr>
              <p:cNvPr id="24" name="Picture 23"/>
              <p:cNvPicPr>
                <a:picLocks noChangeAspect="1"/>
              </p:cNvPicPr>
              <p:nvPr/>
            </p:nvPicPr>
            <p:blipFill>
              <a:blip r:embed="rId2"/>
              <a:stretch>
                <a:fillRect/>
              </a:stretch>
            </p:blipFill>
            <p:spPr>
              <a:xfrm>
                <a:off x="1332667" y="3167779"/>
                <a:ext cx="340288" cy="430797"/>
              </a:xfrm>
              <a:prstGeom prst="rect">
                <a:avLst/>
              </a:prstGeom>
            </p:spPr>
          </p:pic>
          <p:sp>
            <p:nvSpPr>
              <p:cNvPr id="25" name="Oval 24"/>
              <p:cNvSpPr/>
              <p:nvPr/>
            </p:nvSpPr>
            <p:spPr>
              <a:xfrm>
                <a:off x="1300942" y="3153030"/>
                <a:ext cx="427473" cy="46204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6" name="TextBox 25"/>
            <p:cNvSpPr txBox="1"/>
            <p:nvPr/>
          </p:nvSpPr>
          <p:spPr>
            <a:xfrm>
              <a:off x="2356472" y="587668"/>
              <a:ext cx="1841694" cy="738664"/>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Intellectual Property Committee Decision</a:t>
              </a: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09" y="2423597"/>
              <a:ext cx="569014" cy="586505"/>
            </a:xfrm>
            <a:prstGeom prst="rect">
              <a:avLst/>
            </a:prstGeom>
          </p:spPr>
        </p:pic>
        <p:sp>
          <p:nvSpPr>
            <p:cNvPr id="28" name="TextBox 27"/>
            <p:cNvSpPr txBox="1"/>
            <p:nvPr/>
          </p:nvSpPr>
          <p:spPr>
            <a:xfrm>
              <a:off x="2445593" y="2377552"/>
              <a:ext cx="1841694" cy="738664"/>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Non- Provisional Patent Application Filing</a:t>
              </a:r>
            </a:p>
          </p:txBody>
        </p:sp>
        <p:grpSp>
          <p:nvGrpSpPr>
            <p:cNvPr id="30" name="Group 29"/>
            <p:cNvGrpSpPr/>
            <p:nvPr/>
          </p:nvGrpSpPr>
          <p:grpSpPr>
            <a:xfrm>
              <a:off x="1948354" y="4167436"/>
              <a:ext cx="519796" cy="518952"/>
              <a:chOff x="6288330" y="2721989"/>
              <a:chExt cx="427473" cy="462044"/>
            </a:xfrm>
          </p:grpSpPr>
          <p:pic>
            <p:nvPicPr>
              <p:cNvPr id="31" name="Picture 30"/>
              <p:cNvPicPr>
                <a:picLocks noChangeAspect="1"/>
              </p:cNvPicPr>
              <p:nvPr/>
            </p:nvPicPr>
            <p:blipFill>
              <a:blip r:embed="rId4"/>
              <a:stretch>
                <a:fillRect/>
              </a:stretch>
            </p:blipFill>
            <p:spPr>
              <a:xfrm>
                <a:off x="6335024" y="2772593"/>
                <a:ext cx="337981" cy="353467"/>
              </a:xfrm>
              <a:prstGeom prst="rect">
                <a:avLst/>
              </a:prstGeom>
            </p:spPr>
          </p:pic>
          <p:sp>
            <p:nvSpPr>
              <p:cNvPr id="32" name="Oval 31"/>
              <p:cNvSpPr/>
              <p:nvPr/>
            </p:nvSpPr>
            <p:spPr>
              <a:xfrm>
                <a:off x="6288330" y="2721989"/>
                <a:ext cx="427473" cy="46204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3" name="TextBox 32"/>
            <p:cNvSpPr txBox="1"/>
            <p:nvPr/>
          </p:nvSpPr>
          <p:spPr>
            <a:xfrm>
              <a:off x="2445593" y="4192724"/>
              <a:ext cx="1841694" cy="523220"/>
            </a:xfrm>
            <a:prstGeom prst="rect">
              <a:avLst/>
            </a:prstGeom>
            <a:noFill/>
          </p:spPr>
          <p:txBody>
            <a:bodyPr wrap="square" rtlCol="0" anchor="t">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Foreign filing Decisions</a:t>
              </a:r>
            </a:p>
          </p:txBody>
        </p:sp>
        <p:sp>
          <p:nvSpPr>
            <p:cNvPr id="34" name="Down Arrow 33"/>
            <p:cNvSpPr/>
            <p:nvPr/>
          </p:nvSpPr>
          <p:spPr>
            <a:xfrm>
              <a:off x="3214040" y="3183703"/>
              <a:ext cx="190499" cy="104496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5" name="Rectangle 34"/>
          <p:cNvSpPr/>
          <p:nvPr/>
        </p:nvSpPr>
        <p:spPr>
          <a:xfrm>
            <a:off x="4488528" y="4252469"/>
            <a:ext cx="3826424" cy="954107"/>
          </a:xfrm>
          <a:prstGeom prst="rect">
            <a:avLst/>
          </a:prstGeom>
          <a:noFill/>
        </p:spPr>
        <p:txBody>
          <a:bodyPr wrap="square" rtlCol="0">
            <a:spAutoFit/>
          </a:bodyPr>
          <a:lstStyle/>
          <a:p>
            <a:r>
              <a:rPr lang="en-US" sz="1400" b="1" i="1" u="sng" dirty="0">
                <a:effectLst>
                  <a:outerShdw blurRad="38100" dist="38100" dir="2700000" algn="tl">
                    <a:srgbClr val="000000">
                      <a:alpha val="43137"/>
                    </a:srgbClr>
                  </a:outerShdw>
                </a:effectLst>
                <a:latin typeface="Trebuchet MS" charset="0"/>
                <a:ea typeface="Trebuchet MS" charset="0"/>
                <a:cs typeface="Trebuchet MS" charset="0"/>
              </a:rPr>
              <a:t>Foreign Filing Criteria</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Patent licensed to a Licensee (UH files in 3 additional countries)</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Licensee pays for foreign filings</a:t>
            </a:r>
          </a:p>
        </p:txBody>
      </p:sp>
      <p:sp>
        <p:nvSpPr>
          <p:cNvPr id="36" name="Left Brace 35"/>
          <p:cNvSpPr/>
          <p:nvPr/>
        </p:nvSpPr>
        <p:spPr>
          <a:xfrm>
            <a:off x="1743476" y="3970185"/>
            <a:ext cx="222707" cy="1569654"/>
          </a:xfrm>
          <a:prstGeom prst="leftBrace">
            <a:avLst/>
          </a:prstGeom>
          <a:ln w="38100">
            <a:solidFill>
              <a:schemeClr val="tx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36"/>
          <p:cNvSpPr txBox="1"/>
          <p:nvPr/>
        </p:nvSpPr>
        <p:spPr>
          <a:xfrm>
            <a:off x="345727" y="4594877"/>
            <a:ext cx="1510748" cy="307777"/>
          </a:xfrm>
          <a:prstGeom prst="rect">
            <a:avLst/>
          </a:prstGeom>
          <a:noFill/>
        </p:spPr>
        <p:txBody>
          <a:bodyPr wrap="square" rtlCol="0">
            <a:spAutoFit/>
          </a:bodyPr>
          <a:lstStyle/>
          <a:p>
            <a:pPr algn="ctr"/>
            <a:r>
              <a:rPr lang="en-US" sz="1400" b="1" i="1" dirty="0">
                <a:latin typeface="Trebuchet MS" panose="020B0603020202020204" pitchFamily="34" charset="0"/>
              </a:rPr>
              <a:t>18 months</a:t>
            </a:r>
          </a:p>
        </p:txBody>
      </p:sp>
      <p:sp>
        <p:nvSpPr>
          <p:cNvPr id="19" name="TextBox 18"/>
          <p:cNvSpPr txBox="1"/>
          <p:nvPr/>
        </p:nvSpPr>
        <p:spPr>
          <a:xfrm>
            <a:off x="409746" y="1085730"/>
            <a:ext cx="8734254" cy="461665"/>
          </a:xfrm>
          <a:prstGeom prst="rect">
            <a:avLst/>
          </a:prstGeom>
          <a:noFill/>
        </p:spPr>
        <p:txBody>
          <a:bodyPr wrap="square" rtlCol="0">
            <a:spAutoFit/>
          </a:bodyPr>
          <a:lstStyle/>
          <a:p>
            <a:r>
              <a:rPr lang="en-US" sz="2400" b="1" u="sng" dirty="0">
                <a:latin typeface="Trebuchet MS" charset="0"/>
                <a:ea typeface="Trebuchet MS" charset="0"/>
                <a:cs typeface="Trebuchet MS" charset="0"/>
              </a:rPr>
              <a:t>Patenting- Critical Steps</a:t>
            </a:r>
            <a:endParaRPr lang="en-US" sz="1600" b="1" u="sng" dirty="0">
              <a:latin typeface="Trebuchet MS" charset="0"/>
              <a:ea typeface="Trebuchet MS" charset="0"/>
              <a:cs typeface="Trebuchet MS" charset="0"/>
            </a:endParaRPr>
          </a:p>
        </p:txBody>
      </p:sp>
    </p:spTree>
    <p:extLst>
      <p:ext uri="{BB962C8B-B14F-4D97-AF65-F5344CB8AC3E}">
        <p14:creationId xmlns:p14="http://schemas.microsoft.com/office/powerpoint/2010/main" val="2988314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7810" y="2238463"/>
            <a:ext cx="573179" cy="591287"/>
          </a:xfrm>
          <a:prstGeom prst="rect">
            <a:avLst/>
          </a:prstGeom>
        </p:spPr>
      </p:pic>
      <p:sp>
        <p:nvSpPr>
          <p:cNvPr id="4" name="TextBox 3"/>
          <p:cNvSpPr txBox="1"/>
          <p:nvPr/>
        </p:nvSpPr>
        <p:spPr>
          <a:xfrm>
            <a:off x="2149970" y="2278808"/>
            <a:ext cx="1841694"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Marketing</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0439" y="5074131"/>
            <a:ext cx="567921" cy="624714"/>
          </a:xfrm>
          <a:prstGeom prst="rect">
            <a:avLst/>
          </a:prstGeom>
        </p:spPr>
      </p:pic>
      <p:sp>
        <p:nvSpPr>
          <p:cNvPr id="6" name="TextBox 5"/>
          <p:cNvSpPr txBox="1"/>
          <p:nvPr/>
        </p:nvSpPr>
        <p:spPr>
          <a:xfrm>
            <a:off x="2076137" y="5246118"/>
            <a:ext cx="1841694"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Licensing</a:t>
            </a:r>
          </a:p>
        </p:txBody>
      </p:sp>
      <p:sp>
        <p:nvSpPr>
          <p:cNvPr id="7" name="Down Arrow 6"/>
          <p:cNvSpPr/>
          <p:nvPr/>
        </p:nvSpPr>
        <p:spPr>
          <a:xfrm>
            <a:off x="2907698" y="2640737"/>
            <a:ext cx="205046" cy="1673180"/>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p:cNvSpPr/>
          <p:nvPr/>
        </p:nvSpPr>
        <p:spPr>
          <a:xfrm>
            <a:off x="3631597" y="2392571"/>
            <a:ext cx="779371" cy="80250"/>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rot="5400000">
            <a:off x="4051679" y="2392571"/>
            <a:ext cx="779371" cy="80250"/>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ight Arrow 10"/>
          <p:cNvSpPr/>
          <p:nvPr/>
        </p:nvSpPr>
        <p:spPr>
          <a:xfrm>
            <a:off x="4441364" y="1995166"/>
            <a:ext cx="400050" cy="184657"/>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4932835" y="1807795"/>
            <a:ext cx="3833840" cy="1169551"/>
          </a:xfrm>
          <a:prstGeom prst="rect">
            <a:avLst/>
          </a:prstGeom>
          <a:noFill/>
        </p:spPr>
        <p:txBody>
          <a:bodyPr wrap="square" rtlCol="0">
            <a:spAutoFit/>
          </a:bodyPr>
          <a:lstStyle/>
          <a:p>
            <a:r>
              <a:rPr lang="en-US" sz="1400" b="1" i="1" u="sng" dirty="0">
                <a:effectLst>
                  <a:outerShdw blurRad="38100" dist="38100" dir="2700000" algn="tl">
                    <a:srgbClr val="000000">
                      <a:alpha val="43137"/>
                    </a:srgbClr>
                  </a:outerShdw>
                </a:effectLst>
                <a:latin typeface="Trebuchet MS" charset="0"/>
                <a:ea typeface="Trebuchet MS" charset="0"/>
                <a:cs typeface="Trebuchet MS" charset="0"/>
              </a:rPr>
              <a:t>Active (Industry Outreach)</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Inventors help identify right licensees</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Talking to the industry- most effective marketing</a:t>
            </a:r>
          </a:p>
          <a:p>
            <a:pPr marL="285750" indent="-285750">
              <a:buFont typeface="Arial" panose="020B0604020202020204" pitchFamily="34" charset="0"/>
              <a:buChar char="•"/>
            </a:pPr>
            <a:endParaRPr lang="en-US" sz="1400" b="1" i="1" dirty="0">
              <a:effectLst>
                <a:outerShdw blurRad="38100" dist="38100" dir="2700000" algn="tl">
                  <a:srgbClr val="000000">
                    <a:alpha val="43137"/>
                  </a:srgbClr>
                </a:outerShdw>
              </a:effectLst>
              <a:latin typeface="Trebuchet MS" charset="0"/>
              <a:ea typeface="Trebuchet MS" charset="0"/>
              <a:cs typeface="Trebuchet MS" charset="0"/>
            </a:endParaRPr>
          </a:p>
        </p:txBody>
      </p:sp>
      <p:sp>
        <p:nvSpPr>
          <p:cNvPr id="15" name="TextBox 14"/>
          <p:cNvSpPr txBox="1"/>
          <p:nvPr/>
        </p:nvSpPr>
        <p:spPr>
          <a:xfrm>
            <a:off x="4917835" y="3294564"/>
            <a:ext cx="3724807" cy="1169551"/>
          </a:xfrm>
          <a:prstGeom prst="rect">
            <a:avLst/>
          </a:prstGeom>
          <a:noFill/>
        </p:spPr>
        <p:txBody>
          <a:bodyPr wrap="square" rtlCol="0">
            <a:spAutoFit/>
          </a:bodyPr>
          <a:lstStyle/>
          <a:p>
            <a:r>
              <a:rPr lang="en-US" sz="1400" b="1" i="1" u="sng" dirty="0">
                <a:effectLst>
                  <a:outerShdw blurRad="38100" dist="38100" dir="2700000" algn="tl">
                    <a:srgbClr val="000000">
                      <a:alpha val="43137"/>
                    </a:srgbClr>
                  </a:outerShdw>
                </a:effectLst>
                <a:latin typeface="Trebuchet MS" charset="0"/>
                <a:ea typeface="Trebuchet MS" charset="0"/>
                <a:cs typeface="Trebuchet MS" charset="0"/>
              </a:rPr>
              <a:t>Passive (DOR-OTTI Website)</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OTTI prepares one-page marketing flyers</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Attracts technology scouts from the industry</a:t>
            </a:r>
          </a:p>
        </p:txBody>
      </p:sp>
      <p:sp>
        <p:nvSpPr>
          <p:cNvPr id="16" name="Rectangle 15"/>
          <p:cNvSpPr/>
          <p:nvPr/>
        </p:nvSpPr>
        <p:spPr>
          <a:xfrm>
            <a:off x="3461470" y="5404864"/>
            <a:ext cx="779371" cy="101755"/>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ight Arrow 16"/>
          <p:cNvSpPr/>
          <p:nvPr/>
        </p:nvSpPr>
        <p:spPr>
          <a:xfrm>
            <a:off x="4190843" y="5351120"/>
            <a:ext cx="641188" cy="206093"/>
          </a:xfrm>
          <a:prstGeom prst="rightArrow">
            <a:avLst>
              <a:gd name="adj1" fmla="val 50000"/>
              <a:gd name="adj2" fmla="val 69419"/>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4860577" y="5050949"/>
            <a:ext cx="3782065" cy="1600438"/>
          </a:xfrm>
          <a:prstGeom prst="rect">
            <a:avLst/>
          </a:prstGeom>
          <a:noFill/>
        </p:spPr>
        <p:txBody>
          <a:bodyPr wrap="square" rtlCol="0">
            <a:spAutoFit/>
          </a:bodyPr>
          <a:lstStyle/>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Perform due-diligence on identified licensees</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Inventors role in licensing?</a:t>
            </a:r>
          </a:p>
          <a:p>
            <a:pPr marL="285750" indent="-285750">
              <a:buFont typeface="Arial" panose="020B0604020202020204" pitchFamily="34" charset="0"/>
              <a:buChar char="•"/>
            </a:pP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Negotiate license agreements (</a:t>
            </a:r>
            <a:r>
              <a:rPr lang="en-US" sz="1400" b="1" i="1" dirty="0" err="1">
                <a:effectLst>
                  <a:outerShdw blurRad="38100" dist="38100" dir="2700000" algn="tl">
                    <a:srgbClr val="000000">
                      <a:alpha val="43137"/>
                    </a:srgbClr>
                  </a:outerShdw>
                </a:effectLst>
                <a:latin typeface="Trebuchet MS" charset="0"/>
                <a:ea typeface="Trebuchet MS" charset="0"/>
                <a:cs typeface="Trebuchet MS" charset="0"/>
              </a:rPr>
              <a:t>BoR</a:t>
            </a:r>
            <a:r>
              <a:rPr lang="en-US" sz="1400" b="1" i="1" dirty="0">
                <a:effectLst>
                  <a:outerShdw blurRad="38100" dist="38100" dir="2700000" algn="tl">
                    <a:srgbClr val="000000">
                      <a:alpha val="43137"/>
                    </a:srgbClr>
                  </a:outerShdw>
                </a:effectLst>
                <a:latin typeface="Trebuchet MS" charset="0"/>
                <a:ea typeface="Trebuchet MS" charset="0"/>
                <a:cs typeface="Trebuchet MS" charset="0"/>
              </a:rPr>
              <a:t> Policy, Section III, 21.08)</a:t>
            </a:r>
          </a:p>
          <a:p>
            <a:pPr marL="285750" indent="-285750">
              <a:buFont typeface="Arial" panose="020B0604020202020204" pitchFamily="34" charset="0"/>
              <a:buChar char="•"/>
            </a:pPr>
            <a:endParaRPr lang="en-US" sz="1400" b="1" i="1" dirty="0">
              <a:effectLst>
                <a:outerShdw blurRad="38100" dist="38100" dir="2700000" algn="tl">
                  <a:srgbClr val="000000">
                    <a:alpha val="43137"/>
                  </a:srgbClr>
                </a:outerShdw>
              </a:effectLst>
              <a:latin typeface="Trebuchet MS" charset="0"/>
              <a:ea typeface="Trebuchet MS" charset="0"/>
              <a:cs typeface="Trebuchet MS" charset="0"/>
            </a:endParaRPr>
          </a:p>
          <a:p>
            <a:pPr marL="285750" indent="-285750">
              <a:buFont typeface="Arial" panose="020B0604020202020204" pitchFamily="34" charset="0"/>
              <a:buChar char="•"/>
            </a:pPr>
            <a:endParaRPr lang="en-US" sz="1400" b="1" i="1" dirty="0">
              <a:effectLst>
                <a:outerShdw blurRad="38100" dist="38100" dir="2700000" algn="tl">
                  <a:srgbClr val="000000">
                    <a:alpha val="43137"/>
                  </a:srgbClr>
                </a:outerShdw>
              </a:effectLst>
              <a:latin typeface="Trebuchet MS" charset="0"/>
              <a:ea typeface="Trebuchet MS" charset="0"/>
              <a:cs typeface="Trebuchet MS" charset="0"/>
            </a:endParaRPr>
          </a:p>
        </p:txBody>
      </p:sp>
      <p:sp>
        <p:nvSpPr>
          <p:cNvPr id="18" name="Rectangle 17"/>
          <p:cNvSpPr/>
          <p:nvPr/>
        </p:nvSpPr>
        <p:spPr>
          <a:xfrm rot="5400000">
            <a:off x="3797703" y="3376412"/>
            <a:ext cx="1287324" cy="80250"/>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Right Arrow 19"/>
          <p:cNvSpPr/>
          <p:nvPr/>
        </p:nvSpPr>
        <p:spPr>
          <a:xfrm>
            <a:off x="4424532" y="3923167"/>
            <a:ext cx="433714" cy="184657"/>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p:cNvSpPr txBox="1"/>
          <p:nvPr/>
        </p:nvSpPr>
        <p:spPr>
          <a:xfrm>
            <a:off x="409746" y="1033972"/>
            <a:ext cx="8734254" cy="461665"/>
          </a:xfrm>
          <a:prstGeom prst="rect">
            <a:avLst/>
          </a:prstGeom>
          <a:noFill/>
        </p:spPr>
        <p:txBody>
          <a:bodyPr wrap="square" rtlCol="0">
            <a:spAutoFit/>
          </a:bodyPr>
          <a:lstStyle/>
          <a:p>
            <a:r>
              <a:rPr lang="en-US" sz="2400" b="1" u="sng" dirty="0">
                <a:latin typeface="Trebuchet MS" charset="0"/>
                <a:ea typeface="Trebuchet MS" charset="0"/>
                <a:cs typeface="Trebuchet MS" charset="0"/>
              </a:rPr>
              <a:t>Licensing- Critical Steps</a:t>
            </a:r>
            <a:endParaRPr lang="en-US" sz="1600" b="1" u="sng" dirty="0">
              <a:latin typeface="Trebuchet MS" charset="0"/>
              <a:ea typeface="Trebuchet MS" charset="0"/>
              <a:cs typeface="Trebuchet MS" charset="0"/>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0439" y="4164882"/>
            <a:ext cx="567921" cy="624714"/>
          </a:xfrm>
          <a:prstGeom prst="rect">
            <a:avLst/>
          </a:prstGeom>
        </p:spPr>
      </p:pic>
      <p:sp>
        <p:nvSpPr>
          <p:cNvPr id="23" name="TextBox 22"/>
          <p:cNvSpPr txBox="1"/>
          <p:nvPr/>
        </p:nvSpPr>
        <p:spPr>
          <a:xfrm>
            <a:off x="2076137" y="4313916"/>
            <a:ext cx="1841694"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Trebuchet MS" charset="0"/>
                <a:ea typeface="Trebuchet MS" charset="0"/>
                <a:cs typeface="Trebuchet MS" charset="0"/>
              </a:rPr>
              <a:t>Term Sheet</a:t>
            </a:r>
          </a:p>
        </p:txBody>
      </p:sp>
      <p:sp>
        <p:nvSpPr>
          <p:cNvPr id="24" name="Down Arrow 23"/>
          <p:cNvSpPr/>
          <p:nvPr/>
        </p:nvSpPr>
        <p:spPr>
          <a:xfrm>
            <a:off x="2907698" y="4595124"/>
            <a:ext cx="205046" cy="688632"/>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24980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31" y="1072491"/>
            <a:ext cx="7886700" cy="1325563"/>
          </a:xfrm>
        </p:spPr>
        <p:txBody>
          <a:bodyPr>
            <a:normAutofit fontScale="90000"/>
          </a:bodyPr>
          <a:lstStyle/>
          <a:p>
            <a:pPr algn="ctr"/>
            <a:r>
              <a:rPr lang="en-US" sz="3600" b="1" u="sng" dirty="0">
                <a:latin typeface="Trebuchet MS" panose="020B0603020202020204" pitchFamily="34" charset="0"/>
              </a:rPr>
              <a:t>You might have the next blockbuster idea, what should you do?</a:t>
            </a:r>
            <a:br>
              <a:rPr lang="en-US" b="1" u="sng" dirty="0"/>
            </a:br>
            <a:endParaRPr lang="en-US" b="1" u="sng" dirty="0"/>
          </a:p>
        </p:txBody>
      </p:sp>
      <p:sp>
        <p:nvSpPr>
          <p:cNvPr id="3" name="Content Placeholder 2"/>
          <p:cNvSpPr>
            <a:spLocks noGrp="1"/>
          </p:cNvSpPr>
          <p:nvPr>
            <p:ph idx="1"/>
          </p:nvPr>
        </p:nvSpPr>
        <p:spPr>
          <a:xfrm>
            <a:off x="533431" y="2284459"/>
            <a:ext cx="7886700" cy="4351338"/>
          </a:xfrm>
        </p:spPr>
        <p:txBody>
          <a:bodyPr/>
          <a:lstStyle/>
          <a:p>
            <a:r>
              <a:rPr lang="en-US" sz="1600" b="1" u="sng" dirty="0">
                <a:solidFill>
                  <a:srgbClr val="FF0000"/>
                </a:solidFill>
              </a:rPr>
              <a:t>Don’t publicly disclose your idea </a:t>
            </a:r>
            <a:r>
              <a:rPr lang="en-US" sz="1600" dirty="0">
                <a:solidFill>
                  <a:schemeClr val="bg1"/>
                </a:solidFill>
              </a:rPr>
              <a:t>(</a:t>
            </a:r>
            <a:r>
              <a:rPr lang="en-US" sz="1600" dirty="0"/>
              <a:t>publications, presentations, talks etc.) </a:t>
            </a:r>
          </a:p>
          <a:p>
            <a:r>
              <a:rPr lang="en-US" sz="1600" dirty="0"/>
              <a:t>Complete a new invention disclosure form (IDF) and send it to us at oipm@central.uh.edu </a:t>
            </a:r>
            <a:r>
              <a:rPr lang="en-US" sz="1600" b="1" u="sng" dirty="0">
                <a:solidFill>
                  <a:srgbClr val="FF0000"/>
                </a:solidFill>
              </a:rPr>
              <a:t>90 days </a:t>
            </a:r>
            <a:r>
              <a:rPr lang="en-US" sz="1600" dirty="0"/>
              <a:t>before any anticipated disclosure</a:t>
            </a:r>
          </a:p>
          <a:p>
            <a:endParaRPr lang="en-US" sz="2400" dirty="0"/>
          </a:p>
          <a:p>
            <a:endParaRPr lang="en-US" dirty="0"/>
          </a:p>
          <a:p>
            <a:pPr marL="0" indent="0">
              <a:buNone/>
            </a:pPr>
            <a:endParaRPr lang="en-US" dirty="0"/>
          </a:p>
        </p:txBody>
      </p:sp>
      <p:sp>
        <p:nvSpPr>
          <p:cNvPr id="6" name="TextBox 5"/>
          <p:cNvSpPr txBox="1"/>
          <p:nvPr/>
        </p:nvSpPr>
        <p:spPr>
          <a:xfrm>
            <a:off x="3238125" y="3828106"/>
            <a:ext cx="4921857" cy="1569660"/>
          </a:xfrm>
          <a:prstGeom prst="rect">
            <a:avLst/>
          </a:prstGeom>
          <a:noFill/>
        </p:spPr>
        <p:txBody>
          <a:bodyPr wrap="square" rtlCol="0">
            <a:spAutoFit/>
          </a:bodyPr>
          <a:lstStyle/>
          <a:p>
            <a:pPr marL="342900" indent="-342900">
              <a:buFont typeface="Wingdings" panose="05000000000000000000" pitchFamily="2" charset="2"/>
              <a:buChar char="ü"/>
            </a:pPr>
            <a:r>
              <a:rPr lang="en-US" sz="1600" dirty="0"/>
              <a:t>Answer a few questions and give us more information about your invention</a:t>
            </a:r>
          </a:p>
          <a:p>
            <a:pPr marL="342900" indent="-342900">
              <a:buFont typeface="Wingdings" panose="05000000000000000000" pitchFamily="2" charset="2"/>
              <a:buChar char="ü"/>
            </a:pPr>
            <a:r>
              <a:rPr lang="en-US" sz="1600" dirty="0"/>
              <a:t>In-house patent experts will look at the invention and conduct interviews with you</a:t>
            </a:r>
          </a:p>
          <a:p>
            <a:pPr marL="342900" indent="-342900">
              <a:buFont typeface="Wingdings" panose="05000000000000000000" pitchFamily="2" charset="2"/>
              <a:buChar char="ü"/>
            </a:pPr>
            <a:r>
              <a:rPr lang="en-US" sz="1600" dirty="0"/>
              <a:t>Outside Counsel will work with you to get the patent filed</a:t>
            </a:r>
          </a:p>
        </p:txBody>
      </p:sp>
      <p:sp>
        <p:nvSpPr>
          <p:cNvPr id="4" name="TextBox 3"/>
          <p:cNvSpPr txBox="1"/>
          <p:nvPr/>
        </p:nvSpPr>
        <p:spPr>
          <a:xfrm>
            <a:off x="197000" y="5989772"/>
            <a:ext cx="8783174" cy="307777"/>
          </a:xfrm>
          <a:prstGeom prst="rect">
            <a:avLst/>
          </a:prstGeom>
          <a:noFill/>
        </p:spPr>
        <p:txBody>
          <a:bodyPr wrap="none" rtlCol="0">
            <a:spAutoFit/>
          </a:bodyPr>
          <a:lstStyle/>
          <a:p>
            <a:r>
              <a:rPr lang="en-US" sz="1400" b="1" dirty="0"/>
              <a:t>IDF can be found online : https://uh.edu/uh-energy-innovation/uh-innovation/technology-transfer/</a:t>
            </a:r>
          </a:p>
        </p:txBody>
      </p:sp>
      <p:pic>
        <p:nvPicPr>
          <p:cNvPr id="8" name="Picture 7" descr="A close-up of a paper&#10;&#10;Description automatically generated">
            <a:extLst>
              <a:ext uri="{FF2B5EF4-FFF2-40B4-BE49-F238E27FC236}">
                <a16:creationId xmlns:a16="http://schemas.microsoft.com/office/drawing/2014/main" id="{A74F259D-FA7F-51DF-5F54-BAEF39BFFB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2245" y="3249962"/>
            <a:ext cx="2507067" cy="2725947"/>
          </a:xfrm>
          <a:prstGeom prst="rect">
            <a:avLst/>
          </a:prstGeom>
        </p:spPr>
      </p:pic>
    </p:spTree>
    <p:extLst>
      <p:ext uri="{BB962C8B-B14F-4D97-AF65-F5344CB8AC3E}">
        <p14:creationId xmlns:p14="http://schemas.microsoft.com/office/powerpoint/2010/main" val="2894311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240" y="1276710"/>
            <a:ext cx="9135760" cy="5416868"/>
          </a:xfrm>
          <a:prstGeom prst="rect">
            <a:avLst/>
          </a:prstGeom>
          <a:noFill/>
        </p:spPr>
        <p:txBody>
          <a:bodyPr wrap="square" rtlCol="0">
            <a:spAutoFit/>
          </a:bodyPr>
          <a:lstStyle/>
          <a:p>
            <a:pPr algn="ctr"/>
            <a:r>
              <a:rPr lang="en-US" sz="2000" dirty="0">
                <a:latin typeface="Trebuchet MS" charset="0"/>
                <a:ea typeface="Trebuchet MS" charset="0"/>
                <a:cs typeface="Trebuchet MS" charset="0"/>
              </a:rPr>
              <a:t>CONTACT INFORMATION</a:t>
            </a:r>
          </a:p>
          <a:p>
            <a:pPr algn="ctr"/>
            <a:endParaRPr lang="en-US" sz="1400" dirty="0">
              <a:latin typeface="Trebuchet MS" charset="0"/>
              <a:ea typeface="Trebuchet MS" charset="0"/>
              <a:cs typeface="Trebuchet MS" charset="0"/>
            </a:endParaRPr>
          </a:p>
          <a:p>
            <a:pPr algn="ctr"/>
            <a:r>
              <a:rPr lang="en-US" sz="1400" b="1" dirty="0">
                <a:latin typeface="Trebuchet MS" charset="0"/>
                <a:ea typeface="Trebuchet MS" charset="0"/>
                <a:cs typeface="Trebuchet MS" charset="0"/>
              </a:rPr>
              <a:t>Rick James</a:t>
            </a:r>
          </a:p>
          <a:p>
            <a:pPr algn="ctr"/>
            <a:r>
              <a:rPr lang="en-US" sz="1400" dirty="0">
                <a:latin typeface="Trebuchet MS" charset="0"/>
                <a:ea typeface="Trebuchet MS" charset="0"/>
                <a:cs typeface="Trebuchet MS" charset="0"/>
              </a:rPr>
              <a:t>Director, Technology Commercialization</a:t>
            </a:r>
          </a:p>
          <a:p>
            <a:pPr algn="ctr"/>
            <a:r>
              <a:rPr lang="en-US" sz="1400" dirty="0">
                <a:solidFill>
                  <a:schemeClr val="accent6"/>
                </a:solidFill>
                <a:latin typeface="Trebuchet MS" charset="0"/>
                <a:ea typeface="Trebuchet MS" charset="0"/>
                <a:cs typeface="Trebuchet MS" charset="0"/>
                <a:hlinkClick r:id="rId2">
                  <a:extLst>
                    <a:ext uri="{A12FA001-AC4F-418D-AE19-62706E023703}">
                      <ahyp:hlinkClr xmlns:ahyp="http://schemas.microsoft.com/office/drawing/2018/hyperlinkcolor" val="tx"/>
                    </a:ext>
                  </a:extLst>
                </a:hlinkClick>
              </a:rPr>
              <a:t>rfjames@central.uh.edu</a:t>
            </a:r>
            <a:endParaRPr lang="en-US" sz="1400" dirty="0">
              <a:solidFill>
                <a:schemeClr val="accent6"/>
              </a:solidFill>
              <a:latin typeface="Trebuchet MS" charset="0"/>
              <a:ea typeface="Trebuchet MS" charset="0"/>
              <a:cs typeface="Trebuchet MS" charset="0"/>
            </a:endParaRPr>
          </a:p>
          <a:p>
            <a:pPr algn="ctr"/>
            <a:r>
              <a:rPr lang="en-US" sz="1400" dirty="0">
                <a:latin typeface="Trebuchet MS" charset="0"/>
                <a:ea typeface="Trebuchet MS" charset="0"/>
                <a:cs typeface="Trebuchet MS" charset="0"/>
              </a:rPr>
              <a:t>713-743-0201</a:t>
            </a:r>
          </a:p>
          <a:p>
            <a:pPr algn="ctr"/>
            <a:endParaRPr lang="en-US" sz="1400" dirty="0">
              <a:latin typeface="Trebuchet MS" charset="0"/>
              <a:ea typeface="Trebuchet MS" charset="0"/>
              <a:cs typeface="Trebuchet MS" charset="0"/>
            </a:endParaRPr>
          </a:p>
          <a:p>
            <a:pPr algn="ctr"/>
            <a:r>
              <a:rPr lang="en-US" sz="1400" b="1" dirty="0">
                <a:latin typeface="Trebuchet MS" charset="0"/>
                <a:ea typeface="Trebuchet MS" charset="0"/>
                <a:cs typeface="Trebuchet MS" charset="0"/>
              </a:rPr>
              <a:t>Chanelle Mack</a:t>
            </a:r>
          </a:p>
          <a:p>
            <a:pPr algn="ctr"/>
            <a:r>
              <a:rPr lang="en-US" sz="1400" dirty="0">
                <a:latin typeface="Trebuchet MS" charset="0"/>
                <a:ea typeface="Trebuchet MS" charset="0"/>
                <a:cs typeface="Trebuchet MS" charset="0"/>
              </a:rPr>
              <a:t>Director, Licensing</a:t>
            </a:r>
          </a:p>
          <a:p>
            <a:pPr algn="ctr"/>
            <a:r>
              <a:rPr lang="en-US" sz="1400" dirty="0">
                <a:solidFill>
                  <a:schemeClr val="accent6"/>
                </a:solidFill>
                <a:latin typeface="Trebuchet MS" charset="0"/>
                <a:ea typeface="Trebuchet MS" charset="0"/>
                <a:cs typeface="Trebuchet MS" charset="0"/>
                <a:hlinkClick r:id="rId2">
                  <a:extLst>
                    <a:ext uri="{A12FA001-AC4F-418D-AE19-62706E023703}">
                      <ahyp:hlinkClr xmlns:ahyp="http://schemas.microsoft.com/office/drawing/2018/hyperlinkcolor" val="tx"/>
                    </a:ext>
                  </a:extLst>
                </a:hlinkClick>
              </a:rPr>
              <a:t>cnmack@central.uh.edu</a:t>
            </a:r>
            <a:endParaRPr lang="en-US" sz="1400" dirty="0">
              <a:solidFill>
                <a:schemeClr val="accent6"/>
              </a:solidFill>
              <a:latin typeface="Trebuchet MS" charset="0"/>
              <a:ea typeface="Trebuchet MS" charset="0"/>
              <a:cs typeface="Trebuchet MS" charset="0"/>
            </a:endParaRPr>
          </a:p>
          <a:p>
            <a:pPr algn="ctr"/>
            <a:r>
              <a:rPr lang="en-US" sz="1400" dirty="0">
                <a:latin typeface="Trebuchet MS" charset="0"/>
                <a:ea typeface="Trebuchet MS" charset="0"/>
                <a:cs typeface="Trebuchet MS" charset="0"/>
              </a:rPr>
              <a:t>713-743-9722</a:t>
            </a:r>
          </a:p>
          <a:p>
            <a:pPr algn="ctr"/>
            <a:endParaRPr lang="en-US" sz="1400" dirty="0">
              <a:latin typeface="Trebuchet MS" charset="0"/>
              <a:ea typeface="Trebuchet MS" charset="0"/>
              <a:cs typeface="Trebuchet MS" charset="0"/>
            </a:endParaRPr>
          </a:p>
          <a:p>
            <a:pPr algn="ctr"/>
            <a:r>
              <a:rPr lang="en-US" sz="1400" b="1" dirty="0">
                <a:latin typeface="Trebuchet MS" charset="0"/>
                <a:ea typeface="Trebuchet MS" charset="0"/>
                <a:cs typeface="Trebuchet MS" charset="0"/>
              </a:rPr>
              <a:t>Mingwei Chen</a:t>
            </a:r>
          </a:p>
          <a:p>
            <a:pPr algn="ctr"/>
            <a:r>
              <a:rPr lang="en-US" sz="1400" dirty="0">
                <a:latin typeface="Trebuchet MS" charset="0"/>
                <a:ea typeface="Trebuchet MS" charset="0"/>
                <a:cs typeface="Trebuchet MS" charset="0"/>
              </a:rPr>
              <a:t>Technology Transfer Associate</a:t>
            </a:r>
          </a:p>
          <a:p>
            <a:pPr algn="ctr"/>
            <a:r>
              <a:rPr lang="en-US" sz="1400" dirty="0">
                <a:solidFill>
                  <a:schemeClr val="accent6"/>
                </a:solidFill>
                <a:latin typeface="Trebuchet MS" charset="0"/>
                <a:ea typeface="Trebuchet MS" charset="0"/>
                <a:cs typeface="Trebuchet MS" charset="0"/>
                <a:hlinkClick r:id="rId3">
                  <a:extLst>
                    <a:ext uri="{A12FA001-AC4F-418D-AE19-62706E023703}">
                      <ahyp:hlinkClr xmlns:ahyp="http://schemas.microsoft.com/office/drawing/2018/hyperlinkcolor" val="tx"/>
                    </a:ext>
                  </a:extLst>
                </a:hlinkClick>
              </a:rPr>
              <a:t>mchen51@central.uh.edu</a:t>
            </a:r>
            <a:endParaRPr lang="en-US" sz="1400" dirty="0">
              <a:solidFill>
                <a:schemeClr val="accent6"/>
              </a:solidFill>
              <a:latin typeface="Trebuchet MS" charset="0"/>
              <a:ea typeface="Trebuchet MS" charset="0"/>
              <a:cs typeface="Trebuchet MS" charset="0"/>
            </a:endParaRPr>
          </a:p>
          <a:p>
            <a:pPr algn="ctr"/>
            <a:r>
              <a:rPr lang="en-US" sz="1400" dirty="0">
                <a:latin typeface="Trebuchet MS" charset="0"/>
                <a:ea typeface="Trebuchet MS" charset="0"/>
                <a:cs typeface="Trebuchet MS" charset="0"/>
              </a:rPr>
              <a:t>713-743-8376</a:t>
            </a:r>
          </a:p>
          <a:p>
            <a:pPr algn="ctr"/>
            <a:endParaRPr lang="en-US" sz="1400" dirty="0">
              <a:latin typeface="Trebuchet MS" charset="0"/>
              <a:ea typeface="Trebuchet MS" charset="0"/>
              <a:cs typeface="Trebuchet MS" charset="0"/>
            </a:endParaRPr>
          </a:p>
          <a:p>
            <a:pPr algn="ctr"/>
            <a:r>
              <a:rPr lang="en-US" sz="1400" b="1" dirty="0">
                <a:latin typeface="Trebuchet MS" charset="0"/>
                <a:ea typeface="Trebuchet MS" charset="0"/>
                <a:cs typeface="Trebuchet MS" charset="0"/>
              </a:rPr>
              <a:t>Nelson Hawkins</a:t>
            </a:r>
          </a:p>
          <a:p>
            <a:pPr algn="ctr"/>
            <a:r>
              <a:rPr lang="en-US" sz="1400" dirty="0">
                <a:latin typeface="Trebuchet MS" charset="0"/>
                <a:ea typeface="Trebuchet MS" charset="0"/>
                <a:cs typeface="Trebuchet MS" charset="0"/>
              </a:rPr>
              <a:t>Program Manager, IP Operations</a:t>
            </a:r>
          </a:p>
          <a:p>
            <a:pPr algn="ctr"/>
            <a:r>
              <a:rPr lang="en-US" sz="1400" dirty="0">
                <a:solidFill>
                  <a:schemeClr val="accent6"/>
                </a:solidFill>
                <a:latin typeface="Trebuchet MS" charset="0"/>
                <a:ea typeface="Trebuchet MS" charset="0"/>
                <a:cs typeface="Trebuchet MS" charset="0"/>
                <a:hlinkClick r:id="rId4">
                  <a:extLst>
                    <a:ext uri="{A12FA001-AC4F-418D-AE19-62706E023703}">
                      <ahyp:hlinkClr xmlns:ahyp="http://schemas.microsoft.com/office/drawing/2018/hyperlinkcolor" val="tx"/>
                    </a:ext>
                  </a:extLst>
                </a:hlinkClick>
              </a:rPr>
              <a:t>nkhawkin@central.uh.edu</a:t>
            </a:r>
            <a:endParaRPr lang="en-US" sz="1400" dirty="0">
              <a:solidFill>
                <a:schemeClr val="accent6"/>
              </a:solidFill>
              <a:latin typeface="Trebuchet MS" charset="0"/>
              <a:ea typeface="Trebuchet MS" charset="0"/>
              <a:cs typeface="Trebuchet MS" charset="0"/>
            </a:endParaRPr>
          </a:p>
          <a:p>
            <a:pPr algn="ctr"/>
            <a:r>
              <a:rPr lang="en-US" sz="1400" dirty="0">
                <a:latin typeface="Trebuchet MS" charset="0"/>
                <a:ea typeface="Trebuchet MS" charset="0"/>
                <a:cs typeface="Trebuchet MS" charset="0"/>
              </a:rPr>
              <a:t>713-743-1545</a:t>
            </a:r>
          </a:p>
          <a:p>
            <a:pPr algn="ctr"/>
            <a:endParaRPr lang="en-US" sz="1400" dirty="0">
              <a:latin typeface="Trebuchet MS" charset="0"/>
              <a:ea typeface="Trebuchet MS" charset="0"/>
              <a:cs typeface="Trebuchet MS" charset="0"/>
            </a:endParaRPr>
          </a:p>
          <a:p>
            <a:pPr algn="ctr"/>
            <a:endParaRPr lang="en-US" sz="1400" dirty="0">
              <a:latin typeface="Trebuchet MS" charset="0"/>
              <a:ea typeface="Trebuchet MS" charset="0"/>
              <a:cs typeface="Trebuchet MS" charset="0"/>
            </a:endParaRPr>
          </a:p>
          <a:p>
            <a:pPr algn="ctr"/>
            <a:r>
              <a:rPr lang="en-US" sz="1400" dirty="0">
                <a:latin typeface="Trebuchet MS" charset="0"/>
                <a:ea typeface="Trebuchet MS" charset="0"/>
                <a:cs typeface="Trebuchet MS" charset="0"/>
              </a:rPr>
              <a:t> </a:t>
            </a:r>
            <a:endParaRPr lang="en-US" sz="1600" dirty="0">
              <a:latin typeface="Trebuchet MS" charset="0"/>
              <a:ea typeface="Trebuchet MS" charset="0"/>
              <a:cs typeface="Trebuchet MS" charset="0"/>
            </a:endParaRPr>
          </a:p>
        </p:txBody>
      </p:sp>
      <p:pic>
        <p:nvPicPr>
          <p:cNvPr id="13" name="Picture 12" descr="A close-up of a logo&#10;&#10;Description automatically generated">
            <a:extLst>
              <a:ext uri="{FF2B5EF4-FFF2-40B4-BE49-F238E27FC236}">
                <a16:creationId xmlns:a16="http://schemas.microsoft.com/office/drawing/2014/main" id="{58DBCB11-A6AF-91D9-F233-8BBF16CDB2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3697" y="1"/>
            <a:ext cx="5642063" cy="1276709"/>
          </a:xfrm>
          <a:prstGeom prst="rect">
            <a:avLst/>
          </a:prstGeom>
        </p:spPr>
      </p:pic>
    </p:spTree>
    <p:extLst>
      <p:ext uri="{BB962C8B-B14F-4D97-AF65-F5344CB8AC3E}">
        <p14:creationId xmlns:p14="http://schemas.microsoft.com/office/powerpoint/2010/main" val="1711073408"/>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4737</TotalTime>
  <Words>1567</Words>
  <Application>Microsoft Office PowerPoint</Application>
  <PresentationFormat>On-screen Show (4:3)</PresentationFormat>
  <Paragraphs>253</Paragraphs>
  <Slides>24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Century Gothic</vt:lpstr>
      <vt:lpstr>Trebuchet MS</vt:lpstr>
      <vt:lpstr>Wingdings</vt:lpstr>
      <vt:lpstr>Vapor Trail</vt:lpstr>
      <vt:lpstr>PowerPoint Presentation</vt:lpstr>
      <vt:lpstr>PowerPoint Presentation</vt:lpstr>
      <vt:lpstr>OTTI- Purpose and Activity sets</vt:lpstr>
      <vt:lpstr>What is Intellectual Property (IP)</vt:lpstr>
      <vt:lpstr>Why are patents important?</vt:lpstr>
      <vt:lpstr>Non-patentable inventions</vt:lpstr>
      <vt:lpstr>One year statutory bar</vt:lpstr>
      <vt:lpstr>DOs and DON’Ts</vt:lpstr>
      <vt:lpstr>What is a copyright?</vt:lpstr>
      <vt:lpstr>Types of works</vt:lpstr>
      <vt:lpstr>Owning a copyright vs copyright registration</vt:lpstr>
      <vt:lpstr>What is a trademark?</vt:lpstr>
      <vt:lpstr>Owning a trademark vs trademark registration</vt:lpstr>
      <vt:lpstr>What is a trade secret?</vt:lpstr>
      <vt:lpstr>How to protect a trade secret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 might have the next blockbuster idea, what should you do? </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Chatterji, Tanu</dc:creator>
  <cp:lastModifiedBy>Mack, Chanelle N</cp:lastModifiedBy>
  <cp:revision>238</cp:revision>
  <dcterms:created xsi:type="dcterms:W3CDTF">2018-10-15T20:44:08Z</dcterms:created>
  <dcterms:modified xsi:type="dcterms:W3CDTF">2024-11-12T22:32:16Z</dcterms:modified>
</cp:coreProperties>
</file>